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01" r:id="rId2"/>
    <p:sldId id="302" r:id="rId3"/>
    <p:sldId id="260" r:id="rId4"/>
    <p:sldId id="295" r:id="rId5"/>
    <p:sldId id="297" r:id="rId6"/>
    <p:sldId id="293" r:id="rId7"/>
    <p:sldId id="298" r:id="rId8"/>
    <p:sldId id="294" r:id="rId9"/>
    <p:sldId id="296" r:id="rId10"/>
    <p:sldId id="303" r:id="rId11"/>
    <p:sldId id="264" r:id="rId12"/>
    <p:sldId id="270" r:id="rId13"/>
    <p:sldId id="275" r:id="rId14"/>
    <p:sldId id="271" r:id="rId15"/>
    <p:sldId id="262" r:id="rId16"/>
    <p:sldId id="277" r:id="rId17"/>
    <p:sldId id="291" r:id="rId18"/>
    <p:sldId id="304" r:id="rId19"/>
    <p:sldId id="305" r:id="rId20"/>
    <p:sldId id="306" r:id="rId21"/>
    <p:sldId id="307" r:id="rId22"/>
    <p:sldId id="308" r:id="rId23"/>
    <p:sldId id="315" r:id="rId24"/>
    <p:sldId id="309" r:id="rId25"/>
    <p:sldId id="310" r:id="rId26"/>
    <p:sldId id="311" r:id="rId27"/>
    <p:sldId id="312" r:id="rId28"/>
    <p:sldId id="263" r:id="rId29"/>
    <p:sldId id="274" r:id="rId30"/>
    <p:sldId id="273" r:id="rId31"/>
    <p:sldId id="261" r:id="rId32"/>
    <p:sldId id="268" r:id="rId33"/>
    <p:sldId id="280" r:id="rId34"/>
    <p:sldId id="265" r:id="rId35"/>
    <p:sldId id="278" r:id="rId36"/>
    <p:sldId id="282" r:id="rId37"/>
    <p:sldId id="281" r:id="rId38"/>
    <p:sldId id="283" r:id="rId39"/>
    <p:sldId id="288" r:id="rId40"/>
    <p:sldId id="286" r:id="rId41"/>
    <p:sldId id="287" r:id="rId42"/>
    <p:sldId id="284" r:id="rId43"/>
    <p:sldId id="290" r:id="rId44"/>
    <p:sldId id="292" r:id="rId45"/>
    <p:sldId id="313" r:id="rId46"/>
    <p:sldId id="314" r:id="rId47"/>
    <p:sldId id="266" r:id="rId48"/>
    <p:sldId id="269" r:id="rId49"/>
    <p:sldId id="272"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4" autoAdjust="0"/>
    <p:restoredTop sz="94419" autoAdjust="0"/>
  </p:normalViewPr>
  <p:slideViewPr>
    <p:cSldViewPr snapToGrid="0">
      <p:cViewPr varScale="1">
        <p:scale>
          <a:sx n="50" d="100"/>
          <a:sy n="50" d="100"/>
        </p:scale>
        <p:origin x="36" y="392"/>
      </p:cViewPr>
      <p:guideLst/>
    </p:cSldViewPr>
  </p:slideViewPr>
  <p:outlineViewPr>
    <p:cViewPr>
      <p:scale>
        <a:sx n="33" d="100"/>
        <a:sy n="33" d="100"/>
      </p:scale>
      <p:origin x="0" y="-33341"/>
    </p:cViewPr>
  </p:outlineViewPr>
  <p:notesTextViewPr>
    <p:cViewPr>
      <p:scale>
        <a:sx n="3" d="2"/>
        <a:sy n="3" d="2"/>
      </p:scale>
      <p:origin x="0" y="0"/>
    </p:cViewPr>
  </p:notesTextViewPr>
  <p:sorterViewPr>
    <p:cViewPr>
      <p:scale>
        <a:sx n="100" d="100"/>
        <a:sy n="100" d="100"/>
      </p:scale>
      <p:origin x="0" y="-16704"/>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D75A2-504D-4AD1-AFFC-7141DDD7D4B7}"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en-US"/>
        </a:p>
      </dgm:t>
    </dgm:pt>
    <dgm:pt modelId="{635374B6-E72A-4D90-867E-6EFADEEAFD0B}">
      <dgm:prSet phldrT="[Text]"/>
      <dgm:spPr>
        <a:solidFill>
          <a:srgbClr val="C00000"/>
        </a:solidFill>
      </dgm:spPr>
      <dgm:t>
        <a:bodyPr/>
        <a:lstStyle/>
        <a:p>
          <a:r>
            <a:rPr lang="en-US" dirty="0"/>
            <a:t>Integrate with Clinical Experience and Client preferences</a:t>
          </a:r>
        </a:p>
      </dgm:t>
    </dgm:pt>
    <dgm:pt modelId="{B2D7767A-0272-4496-AD71-CD7FC61D5282}" type="parTrans" cxnId="{39EDDEBF-8E66-4423-9D31-A0384D0B105D}">
      <dgm:prSet/>
      <dgm:spPr/>
      <dgm:t>
        <a:bodyPr/>
        <a:lstStyle/>
        <a:p>
          <a:endParaRPr lang="en-US"/>
        </a:p>
      </dgm:t>
    </dgm:pt>
    <dgm:pt modelId="{91909B42-3C76-4C64-88B1-36F9B5774ACF}" type="sibTrans" cxnId="{39EDDEBF-8E66-4423-9D31-A0384D0B105D}">
      <dgm:prSet/>
      <dgm:spPr/>
      <dgm:t>
        <a:bodyPr/>
        <a:lstStyle/>
        <a:p>
          <a:endParaRPr lang="en-US"/>
        </a:p>
      </dgm:t>
    </dgm:pt>
    <dgm:pt modelId="{5A2DD8AA-4A28-460C-B2AF-E881D853A277}">
      <dgm:prSet phldrT="[Text]" custT="1"/>
      <dgm:spPr/>
      <dgm:t>
        <a:bodyPr/>
        <a:lstStyle/>
        <a:p>
          <a:r>
            <a:rPr lang="en-US" sz="4400" dirty="0"/>
            <a:t>4</a:t>
          </a:r>
        </a:p>
      </dgm:t>
    </dgm:pt>
    <dgm:pt modelId="{6C02E87D-D7C4-49EB-A3A4-E66439F8AB8A}" type="parTrans" cxnId="{F1177E96-4571-442F-8D01-FD56B4D9988E}">
      <dgm:prSet/>
      <dgm:spPr/>
      <dgm:t>
        <a:bodyPr/>
        <a:lstStyle/>
        <a:p>
          <a:endParaRPr lang="en-US"/>
        </a:p>
      </dgm:t>
    </dgm:pt>
    <dgm:pt modelId="{31023645-A5F3-4EAD-BD92-A865C7BE330C}" type="sibTrans" cxnId="{F1177E96-4571-442F-8D01-FD56B4D9988E}">
      <dgm:prSet/>
      <dgm:spPr/>
      <dgm:t>
        <a:bodyPr/>
        <a:lstStyle/>
        <a:p>
          <a:endParaRPr lang="en-US"/>
        </a:p>
      </dgm:t>
    </dgm:pt>
    <dgm:pt modelId="{1426103F-B1DD-4395-978A-24EC4521EF9F}">
      <dgm:prSet phldrT="[Text]"/>
      <dgm:spPr/>
      <dgm:t>
        <a:bodyPr/>
        <a:lstStyle/>
        <a:p>
          <a:r>
            <a:rPr lang="en-US" dirty="0"/>
            <a:t>Evaluate the Effects and Outcomes</a:t>
          </a:r>
        </a:p>
      </dgm:t>
    </dgm:pt>
    <dgm:pt modelId="{F3AAC59C-6D2B-462C-A343-1EF12DC07583}" type="parTrans" cxnId="{FA33F780-4031-4E3B-9B94-29309F64D41E}">
      <dgm:prSet/>
      <dgm:spPr/>
      <dgm:t>
        <a:bodyPr/>
        <a:lstStyle/>
        <a:p>
          <a:endParaRPr lang="en-US"/>
        </a:p>
      </dgm:t>
    </dgm:pt>
    <dgm:pt modelId="{BD189CAA-8486-4558-824C-AF7CCBBD047B}" type="sibTrans" cxnId="{FA33F780-4031-4E3B-9B94-29309F64D41E}">
      <dgm:prSet/>
      <dgm:spPr/>
      <dgm:t>
        <a:bodyPr/>
        <a:lstStyle/>
        <a:p>
          <a:endParaRPr lang="en-US"/>
        </a:p>
      </dgm:t>
    </dgm:pt>
    <dgm:pt modelId="{339C9F38-BD5C-4DA7-88F3-0623E2FFFB47}">
      <dgm:prSet phldrT="[Text]" custT="1"/>
      <dgm:spPr/>
      <dgm:t>
        <a:bodyPr/>
        <a:lstStyle/>
        <a:p>
          <a:r>
            <a:rPr lang="en-US" sz="3600" dirty="0"/>
            <a:t>5</a:t>
          </a:r>
        </a:p>
      </dgm:t>
    </dgm:pt>
    <dgm:pt modelId="{D6A0F2F7-C049-4D52-AE8E-599F85EDAA3B}" type="parTrans" cxnId="{544B1EE7-A478-4580-9EA2-0DAA999753F7}">
      <dgm:prSet/>
      <dgm:spPr/>
      <dgm:t>
        <a:bodyPr/>
        <a:lstStyle/>
        <a:p>
          <a:endParaRPr lang="en-US"/>
        </a:p>
      </dgm:t>
    </dgm:pt>
    <dgm:pt modelId="{B970FBCA-2FA5-4A13-80B5-2FC937EDCCCC}" type="sibTrans" cxnId="{544B1EE7-A478-4580-9EA2-0DAA999753F7}">
      <dgm:prSet/>
      <dgm:spPr/>
      <dgm:t>
        <a:bodyPr/>
        <a:lstStyle/>
        <a:p>
          <a:endParaRPr lang="en-US"/>
        </a:p>
      </dgm:t>
    </dgm:pt>
    <dgm:pt modelId="{986F45DB-F05D-4F72-AF7C-6F20215B39E6}">
      <dgm:prSet phldrT="[Text]"/>
      <dgm:spPr/>
      <dgm:t>
        <a:bodyPr/>
        <a:lstStyle/>
        <a:p>
          <a:r>
            <a:rPr lang="en-US" dirty="0"/>
            <a:t>Critically Analyze the Evidence for Validity and Usefulness</a:t>
          </a:r>
        </a:p>
      </dgm:t>
    </dgm:pt>
    <dgm:pt modelId="{C1FF34C2-23C4-48A7-A477-94C5629979E4}" type="parTrans" cxnId="{C4599A66-5A84-4612-B853-156EDF104CF9}">
      <dgm:prSet/>
      <dgm:spPr/>
      <dgm:t>
        <a:bodyPr/>
        <a:lstStyle/>
        <a:p>
          <a:endParaRPr lang="en-US"/>
        </a:p>
      </dgm:t>
    </dgm:pt>
    <dgm:pt modelId="{D86FF4F0-CD90-4BDF-B3D7-06BF43EB6DAF}" type="sibTrans" cxnId="{C4599A66-5A84-4612-B853-156EDF104CF9}">
      <dgm:prSet/>
      <dgm:spPr/>
      <dgm:t>
        <a:bodyPr/>
        <a:lstStyle/>
        <a:p>
          <a:endParaRPr lang="en-US"/>
        </a:p>
      </dgm:t>
    </dgm:pt>
    <dgm:pt modelId="{FB12ECD9-CE13-4463-BE60-B0D675F11484}">
      <dgm:prSet phldrT="[Text]"/>
      <dgm:spPr/>
      <dgm:t>
        <a:bodyPr/>
        <a:lstStyle/>
        <a:p>
          <a:r>
            <a:rPr lang="en-US" dirty="0"/>
            <a:t>6</a:t>
          </a:r>
        </a:p>
      </dgm:t>
    </dgm:pt>
    <dgm:pt modelId="{96046EAB-E654-41BA-9DCC-9FCE850B5DE9}" type="parTrans" cxnId="{4899CD65-284F-42CB-813E-A0E65E6FB90B}">
      <dgm:prSet/>
      <dgm:spPr/>
      <dgm:t>
        <a:bodyPr/>
        <a:lstStyle/>
        <a:p>
          <a:endParaRPr lang="en-US"/>
        </a:p>
      </dgm:t>
    </dgm:pt>
    <dgm:pt modelId="{898616A2-E6A9-4676-99F1-2F07A634A2EC}" type="sibTrans" cxnId="{4899CD65-284F-42CB-813E-A0E65E6FB90B}">
      <dgm:prSet/>
      <dgm:spPr/>
      <dgm:t>
        <a:bodyPr/>
        <a:lstStyle/>
        <a:p>
          <a:endParaRPr lang="en-US"/>
        </a:p>
      </dgm:t>
    </dgm:pt>
    <dgm:pt modelId="{0955FE33-A6B5-4AEC-A60A-EDFC5F602059}" type="pres">
      <dgm:prSet presAssocID="{73CD75A2-504D-4AD1-AFFC-7141DDD7D4B7}" presName="rootnode" presStyleCnt="0">
        <dgm:presLayoutVars>
          <dgm:chMax/>
          <dgm:chPref/>
          <dgm:dir/>
          <dgm:animLvl val="lvl"/>
        </dgm:presLayoutVars>
      </dgm:prSet>
      <dgm:spPr/>
      <dgm:t>
        <a:bodyPr/>
        <a:lstStyle/>
        <a:p>
          <a:endParaRPr lang="en-US"/>
        </a:p>
      </dgm:t>
    </dgm:pt>
    <dgm:pt modelId="{524FB300-5151-48C8-BA09-93E920C13826}" type="pres">
      <dgm:prSet presAssocID="{635374B6-E72A-4D90-867E-6EFADEEAFD0B}" presName="composite" presStyleCnt="0"/>
      <dgm:spPr/>
    </dgm:pt>
    <dgm:pt modelId="{078D9518-AF48-49CF-942F-85E4D41DB403}" type="pres">
      <dgm:prSet presAssocID="{635374B6-E72A-4D90-867E-6EFADEEAFD0B}" presName="bentUpArrow1" presStyleLbl="alignImgPlace1" presStyleIdx="0" presStyleCnt="2"/>
      <dgm:spPr/>
    </dgm:pt>
    <dgm:pt modelId="{5A03385E-3734-4656-8794-52E9ABDCF8CD}" type="pres">
      <dgm:prSet presAssocID="{635374B6-E72A-4D90-867E-6EFADEEAFD0B}" presName="ParentText" presStyleLbl="node1" presStyleIdx="0" presStyleCnt="3" custLinFactNeighborX="1169" custLinFactNeighborY="-4742">
        <dgm:presLayoutVars>
          <dgm:chMax val="1"/>
          <dgm:chPref val="1"/>
          <dgm:bulletEnabled val="1"/>
        </dgm:presLayoutVars>
      </dgm:prSet>
      <dgm:spPr/>
      <dgm:t>
        <a:bodyPr/>
        <a:lstStyle/>
        <a:p>
          <a:endParaRPr lang="en-US"/>
        </a:p>
      </dgm:t>
    </dgm:pt>
    <dgm:pt modelId="{DE21BA4A-E7F0-4228-9A5C-AC6949691F50}" type="pres">
      <dgm:prSet presAssocID="{635374B6-E72A-4D90-867E-6EFADEEAFD0B}" presName="ChildText" presStyleLbl="revTx" presStyleIdx="0" presStyleCnt="3">
        <dgm:presLayoutVars>
          <dgm:chMax val="0"/>
          <dgm:chPref val="0"/>
          <dgm:bulletEnabled val="1"/>
        </dgm:presLayoutVars>
      </dgm:prSet>
      <dgm:spPr/>
      <dgm:t>
        <a:bodyPr/>
        <a:lstStyle/>
        <a:p>
          <a:endParaRPr lang="en-US"/>
        </a:p>
      </dgm:t>
    </dgm:pt>
    <dgm:pt modelId="{21028F1A-EBF1-4758-8A5C-6ABB0B652637}" type="pres">
      <dgm:prSet presAssocID="{91909B42-3C76-4C64-88B1-36F9B5774ACF}" presName="sibTrans" presStyleCnt="0"/>
      <dgm:spPr/>
    </dgm:pt>
    <dgm:pt modelId="{74F9B709-BBB7-48FC-94C6-94151B93856A}" type="pres">
      <dgm:prSet presAssocID="{1426103F-B1DD-4395-978A-24EC4521EF9F}" presName="composite" presStyleCnt="0"/>
      <dgm:spPr/>
    </dgm:pt>
    <dgm:pt modelId="{5749181C-05F3-4F01-A38B-0977C10977B8}" type="pres">
      <dgm:prSet presAssocID="{1426103F-B1DD-4395-978A-24EC4521EF9F}" presName="bentUpArrow1" presStyleLbl="alignImgPlace1" presStyleIdx="1" presStyleCnt="2"/>
      <dgm:spPr/>
    </dgm:pt>
    <dgm:pt modelId="{2A8F5303-C3A9-4560-8540-B8EFD72B16B5}" type="pres">
      <dgm:prSet presAssocID="{1426103F-B1DD-4395-978A-24EC4521EF9F}" presName="ParentText" presStyleLbl="node1" presStyleIdx="1" presStyleCnt="3">
        <dgm:presLayoutVars>
          <dgm:chMax val="1"/>
          <dgm:chPref val="1"/>
          <dgm:bulletEnabled val="1"/>
        </dgm:presLayoutVars>
      </dgm:prSet>
      <dgm:spPr/>
      <dgm:t>
        <a:bodyPr/>
        <a:lstStyle/>
        <a:p>
          <a:endParaRPr lang="en-US"/>
        </a:p>
      </dgm:t>
    </dgm:pt>
    <dgm:pt modelId="{787400AC-0D18-454F-A720-E3578A89A8A2}" type="pres">
      <dgm:prSet presAssocID="{1426103F-B1DD-4395-978A-24EC4521EF9F}" presName="ChildText" presStyleLbl="revTx" presStyleIdx="1" presStyleCnt="3">
        <dgm:presLayoutVars>
          <dgm:chMax val="0"/>
          <dgm:chPref val="0"/>
          <dgm:bulletEnabled val="1"/>
        </dgm:presLayoutVars>
      </dgm:prSet>
      <dgm:spPr/>
      <dgm:t>
        <a:bodyPr/>
        <a:lstStyle/>
        <a:p>
          <a:endParaRPr lang="en-US"/>
        </a:p>
      </dgm:t>
    </dgm:pt>
    <dgm:pt modelId="{590865B8-49DE-41C5-9326-B55A3A4D55AF}" type="pres">
      <dgm:prSet presAssocID="{BD189CAA-8486-4558-824C-AF7CCBBD047B}" presName="sibTrans" presStyleCnt="0"/>
      <dgm:spPr/>
    </dgm:pt>
    <dgm:pt modelId="{8E0368E0-23DF-4936-9518-1573E5632A4B}" type="pres">
      <dgm:prSet presAssocID="{986F45DB-F05D-4F72-AF7C-6F20215B39E6}" presName="composite" presStyleCnt="0"/>
      <dgm:spPr/>
    </dgm:pt>
    <dgm:pt modelId="{A436BC51-53E2-40D2-AD79-1021CF10C968}" type="pres">
      <dgm:prSet presAssocID="{986F45DB-F05D-4F72-AF7C-6F20215B39E6}" presName="ParentText" presStyleLbl="node1" presStyleIdx="2" presStyleCnt="3" custAng="0" custScaleX="114300" custScaleY="142958">
        <dgm:presLayoutVars>
          <dgm:chMax val="1"/>
          <dgm:chPref val="1"/>
          <dgm:bulletEnabled val="1"/>
        </dgm:presLayoutVars>
      </dgm:prSet>
      <dgm:spPr/>
      <dgm:t>
        <a:bodyPr/>
        <a:lstStyle/>
        <a:p>
          <a:endParaRPr lang="en-US"/>
        </a:p>
      </dgm:t>
    </dgm:pt>
    <dgm:pt modelId="{D1E81A39-ACAA-4BB4-A27A-99CE66B3A2F4}" type="pres">
      <dgm:prSet presAssocID="{986F45DB-F05D-4F72-AF7C-6F20215B39E6}" presName="FinalChildText" presStyleLbl="revTx" presStyleIdx="2" presStyleCnt="3">
        <dgm:presLayoutVars>
          <dgm:chMax val="0"/>
          <dgm:chPref val="0"/>
          <dgm:bulletEnabled val="1"/>
        </dgm:presLayoutVars>
      </dgm:prSet>
      <dgm:spPr/>
      <dgm:t>
        <a:bodyPr/>
        <a:lstStyle/>
        <a:p>
          <a:endParaRPr lang="en-US"/>
        </a:p>
      </dgm:t>
    </dgm:pt>
  </dgm:ptLst>
  <dgm:cxnLst>
    <dgm:cxn modelId="{D01603B1-6986-4D1F-8278-C2F285DF0F97}" type="presOf" srcId="{635374B6-E72A-4D90-867E-6EFADEEAFD0B}" destId="{5A03385E-3734-4656-8794-52E9ABDCF8CD}" srcOrd="0" destOrd="0" presId="urn:microsoft.com/office/officeart/2005/8/layout/StepDownProcess"/>
    <dgm:cxn modelId="{5DD29C38-2AEC-466C-90EC-CCA8222590D6}" type="presOf" srcId="{1426103F-B1DD-4395-978A-24EC4521EF9F}" destId="{2A8F5303-C3A9-4560-8540-B8EFD72B16B5}" srcOrd="0" destOrd="0" presId="urn:microsoft.com/office/officeart/2005/8/layout/StepDownProcess"/>
    <dgm:cxn modelId="{FA33F780-4031-4E3B-9B94-29309F64D41E}" srcId="{73CD75A2-504D-4AD1-AFFC-7141DDD7D4B7}" destId="{1426103F-B1DD-4395-978A-24EC4521EF9F}" srcOrd="1" destOrd="0" parTransId="{F3AAC59C-6D2B-462C-A343-1EF12DC07583}" sibTransId="{BD189CAA-8486-4558-824C-AF7CCBBD047B}"/>
    <dgm:cxn modelId="{544B1EE7-A478-4580-9EA2-0DAA999753F7}" srcId="{1426103F-B1DD-4395-978A-24EC4521EF9F}" destId="{339C9F38-BD5C-4DA7-88F3-0623E2FFFB47}" srcOrd="0" destOrd="0" parTransId="{D6A0F2F7-C049-4D52-AE8E-599F85EDAA3B}" sibTransId="{B970FBCA-2FA5-4A13-80B5-2FC937EDCCCC}"/>
    <dgm:cxn modelId="{F1177E96-4571-442F-8D01-FD56B4D9988E}" srcId="{635374B6-E72A-4D90-867E-6EFADEEAFD0B}" destId="{5A2DD8AA-4A28-460C-B2AF-E881D853A277}" srcOrd="0" destOrd="0" parTransId="{6C02E87D-D7C4-49EB-A3A4-E66439F8AB8A}" sibTransId="{31023645-A5F3-4EAD-BD92-A865C7BE330C}"/>
    <dgm:cxn modelId="{6020A7A4-AEC6-4559-A1A5-4BA2DF6ED33E}" type="presOf" srcId="{5A2DD8AA-4A28-460C-B2AF-E881D853A277}" destId="{DE21BA4A-E7F0-4228-9A5C-AC6949691F50}" srcOrd="0" destOrd="0" presId="urn:microsoft.com/office/officeart/2005/8/layout/StepDownProcess"/>
    <dgm:cxn modelId="{829965DA-5221-4170-9D07-B9B46BF38851}" type="presOf" srcId="{339C9F38-BD5C-4DA7-88F3-0623E2FFFB47}" destId="{787400AC-0D18-454F-A720-E3578A89A8A2}" srcOrd="0" destOrd="0" presId="urn:microsoft.com/office/officeart/2005/8/layout/StepDownProcess"/>
    <dgm:cxn modelId="{4899CD65-284F-42CB-813E-A0E65E6FB90B}" srcId="{986F45DB-F05D-4F72-AF7C-6F20215B39E6}" destId="{FB12ECD9-CE13-4463-BE60-B0D675F11484}" srcOrd="0" destOrd="0" parTransId="{96046EAB-E654-41BA-9DCC-9FCE850B5DE9}" sibTransId="{898616A2-E6A9-4676-99F1-2F07A634A2EC}"/>
    <dgm:cxn modelId="{8F17CCBE-9E1A-49C8-931C-B07DF9772E2E}" type="presOf" srcId="{FB12ECD9-CE13-4463-BE60-B0D675F11484}" destId="{D1E81A39-ACAA-4BB4-A27A-99CE66B3A2F4}" srcOrd="0" destOrd="0" presId="urn:microsoft.com/office/officeart/2005/8/layout/StepDownProcess"/>
    <dgm:cxn modelId="{C4599A66-5A84-4612-B853-156EDF104CF9}" srcId="{73CD75A2-504D-4AD1-AFFC-7141DDD7D4B7}" destId="{986F45DB-F05D-4F72-AF7C-6F20215B39E6}" srcOrd="2" destOrd="0" parTransId="{C1FF34C2-23C4-48A7-A477-94C5629979E4}" sibTransId="{D86FF4F0-CD90-4BDF-B3D7-06BF43EB6DAF}"/>
    <dgm:cxn modelId="{1B904F89-F44A-4B1E-8D5B-195423056C10}" type="presOf" srcId="{73CD75A2-504D-4AD1-AFFC-7141DDD7D4B7}" destId="{0955FE33-A6B5-4AEC-A60A-EDFC5F602059}" srcOrd="0" destOrd="0" presId="urn:microsoft.com/office/officeart/2005/8/layout/StepDownProcess"/>
    <dgm:cxn modelId="{359F8A75-C507-4DCD-A7A5-04963105D30F}" type="presOf" srcId="{986F45DB-F05D-4F72-AF7C-6F20215B39E6}" destId="{A436BC51-53E2-40D2-AD79-1021CF10C968}" srcOrd="0" destOrd="0" presId="urn:microsoft.com/office/officeart/2005/8/layout/StepDownProcess"/>
    <dgm:cxn modelId="{39EDDEBF-8E66-4423-9D31-A0384D0B105D}" srcId="{73CD75A2-504D-4AD1-AFFC-7141DDD7D4B7}" destId="{635374B6-E72A-4D90-867E-6EFADEEAFD0B}" srcOrd="0" destOrd="0" parTransId="{B2D7767A-0272-4496-AD71-CD7FC61D5282}" sibTransId="{91909B42-3C76-4C64-88B1-36F9B5774ACF}"/>
    <dgm:cxn modelId="{7A9C926C-E9A8-41E5-8CFA-DA4CA8F81459}" type="presParOf" srcId="{0955FE33-A6B5-4AEC-A60A-EDFC5F602059}" destId="{524FB300-5151-48C8-BA09-93E920C13826}" srcOrd="0" destOrd="0" presId="urn:microsoft.com/office/officeart/2005/8/layout/StepDownProcess"/>
    <dgm:cxn modelId="{E9996B79-DD59-4303-B4C5-66B3C2ED8BC6}" type="presParOf" srcId="{524FB300-5151-48C8-BA09-93E920C13826}" destId="{078D9518-AF48-49CF-942F-85E4D41DB403}" srcOrd="0" destOrd="0" presId="urn:microsoft.com/office/officeart/2005/8/layout/StepDownProcess"/>
    <dgm:cxn modelId="{69996F57-87CF-471F-BA3F-D60597D463BB}" type="presParOf" srcId="{524FB300-5151-48C8-BA09-93E920C13826}" destId="{5A03385E-3734-4656-8794-52E9ABDCF8CD}" srcOrd="1" destOrd="0" presId="urn:microsoft.com/office/officeart/2005/8/layout/StepDownProcess"/>
    <dgm:cxn modelId="{C2CAAC70-D0DF-4B59-A510-8BB149BC73AB}" type="presParOf" srcId="{524FB300-5151-48C8-BA09-93E920C13826}" destId="{DE21BA4A-E7F0-4228-9A5C-AC6949691F50}" srcOrd="2" destOrd="0" presId="urn:microsoft.com/office/officeart/2005/8/layout/StepDownProcess"/>
    <dgm:cxn modelId="{8AE1D5BD-1BD9-4ACE-87F3-2366BACA3036}" type="presParOf" srcId="{0955FE33-A6B5-4AEC-A60A-EDFC5F602059}" destId="{21028F1A-EBF1-4758-8A5C-6ABB0B652637}" srcOrd="1" destOrd="0" presId="urn:microsoft.com/office/officeart/2005/8/layout/StepDownProcess"/>
    <dgm:cxn modelId="{28EABFC2-E8F5-4FD6-984D-D68DF242FA93}" type="presParOf" srcId="{0955FE33-A6B5-4AEC-A60A-EDFC5F602059}" destId="{74F9B709-BBB7-48FC-94C6-94151B93856A}" srcOrd="2" destOrd="0" presId="urn:microsoft.com/office/officeart/2005/8/layout/StepDownProcess"/>
    <dgm:cxn modelId="{81523BCF-FF53-48B5-9C2F-AA3C8FD7ADF1}" type="presParOf" srcId="{74F9B709-BBB7-48FC-94C6-94151B93856A}" destId="{5749181C-05F3-4F01-A38B-0977C10977B8}" srcOrd="0" destOrd="0" presId="urn:microsoft.com/office/officeart/2005/8/layout/StepDownProcess"/>
    <dgm:cxn modelId="{368C2A2E-8DC7-4467-9CAD-1A8D11F8EC3E}" type="presParOf" srcId="{74F9B709-BBB7-48FC-94C6-94151B93856A}" destId="{2A8F5303-C3A9-4560-8540-B8EFD72B16B5}" srcOrd="1" destOrd="0" presId="urn:microsoft.com/office/officeart/2005/8/layout/StepDownProcess"/>
    <dgm:cxn modelId="{32385FEE-9DAE-47B0-9F8A-CA0C83DB7C7A}" type="presParOf" srcId="{74F9B709-BBB7-48FC-94C6-94151B93856A}" destId="{787400AC-0D18-454F-A720-E3578A89A8A2}" srcOrd="2" destOrd="0" presId="urn:microsoft.com/office/officeart/2005/8/layout/StepDownProcess"/>
    <dgm:cxn modelId="{2F6AE443-AEB7-410D-A0B8-46A551822902}" type="presParOf" srcId="{0955FE33-A6B5-4AEC-A60A-EDFC5F602059}" destId="{590865B8-49DE-41C5-9326-B55A3A4D55AF}" srcOrd="3" destOrd="0" presId="urn:microsoft.com/office/officeart/2005/8/layout/StepDownProcess"/>
    <dgm:cxn modelId="{492596E7-82B8-4AA7-9FDD-81B85A467543}" type="presParOf" srcId="{0955FE33-A6B5-4AEC-A60A-EDFC5F602059}" destId="{8E0368E0-23DF-4936-9518-1573E5632A4B}" srcOrd="4" destOrd="0" presId="urn:microsoft.com/office/officeart/2005/8/layout/StepDownProcess"/>
    <dgm:cxn modelId="{13DE029C-218F-4D00-B16D-9A24546F7C77}" type="presParOf" srcId="{8E0368E0-23DF-4936-9518-1573E5632A4B}" destId="{A436BC51-53E2-40D2-AD79-1021CF10C968}" srcOrd="0" destOrd="0" presId="urn:microsoft.com/office/officeart/2005/8/layout/StepDownProcess"/>
    <dgm:cxn modelId="{840F62AD-2E7C-4103-8D79-12517B7A3602}" type="presParOf" srcId="{8E0368E0-23DF-4936-9518-1573E5632A4B}" destId="{D1E81A39-ACAA-4BB4-A27A-99CE66B3A2F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CD75A2-504D-4AD1-AFFC-7141DDD7D4B7}"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en-US"/>
        </a:p>
      </dgm:t>
    </dgm:pt>
    <dgm:pt modelId="{635374B6-E72A-4D90-867E-6EFADEEAFD0B}">
      <dgm:prSet phldrT="[Text]"/>
      <dgm:spPr>
        <a:solidFill>
          <a:srgbClr val="C00000"/>
        </a:solidFill>
      </dgm:spPr>
      <dgm:t>
        <a:bodyPr/>
        <a:lstStyle/>
        <a:p>
          <a:r>
            <a:rPr lang="en-US" dirty="0"/>
            <a:t>Clinical Question</a:t>
          </a:r>
        </a:p>
      </dgm:t>
    </dgm:pt>
    <dgm:pt modelId="{B2D7767A-0272-4496-AD71-CD7FC61D5282}" type="parTrans" cxnId="{39EDDEBF-8E66-4423-9D31-A0384D0B105D}">
      <dgm:prSet/>
      <dgm:spPr/>
      <dgm:t>
        <a:bodyPr/>
        <a:lstStyle/>
        <a:p>
          <a:endParaRPr lang="en-US"/>
        </a:p>
      </dgm:t>
    </dgm:pt>
    <dgm:pt modelId="{91909B42-3C76-4C64-88B1-36F9B5774ACF}" type="sibTrans" cxnId="{39EDDEBF-8E66-4423-9D31-A0384D0B105D}">
      <dgm:prSet/>
      <dgm:spPr/>
      <dgm:t>
        <a:bodyPr/>
        <a:lstStyle/>
        <a:p>
          <a:endParaRPr lang="en-US"/>
        </a:p>
      </dgm:t>
    </dgm:pt>
    <dgm:pt modelId="{5A2DD8AA-4A28-460C-B2AF-E881D853A277}">
      <dgm:prSet phldrT="[Text]" custT="1"/>
      <dgm:spPr/>
      <dgm:t>
        <a:bodyPr/>
        <a:lstStyle/>
        <a:p>
          <a:r>
            <a:rPr lang="en-US" sz="4400" dirty="0"/>
            <a:t>1</a:t>
          </a:r>
        </a:p>
      </dgm:t>
    </dgm:pt>
    <dgm:pt modelId="{6C02E87D-D7C4-49EB-A3A4-E66439F8AB8A}" type="parTrans" cxnId="{F1177E96-4571-442F-8D01-FD56B4D9988E}">
      <dgm:prSet/>
      <dgm:spPr/>
      <dgm:t>
        <a:bodyPr/>
        <a:lstStyle/>
        <a:p>
          <a:endParaRPr lang="en-US"/>
        </a:p>
      </dgm:t>
    </dgm:pt>
    <dgm:pt modelId="{31023645-A5F3-4EAD-BD92-A865C7BE330C}" type="sibTrans" cxnId="{F1177E96-4571-442F-8D01-FD56B4D9988E}">
      <dgm:prSet/>
      <dgm:spPr/>
      <dgm:t>
        <a:bodyPr/>
        <a:lstStyle/>
        <a:p>
          <a:endParaRPr lang="en-US"/>
        </a:p>
      </dgm:t>
    </dgm:pt>
    <dgm:pt modelId="{1426103F-B1DD-4395-978A-24EC4521EF9F}">
      <dgm:prSet phldrT="[Text]"/>
      <dgm:spPr/>
      <dgm:t>
        <a:bodyPr/>
        <a:lstStyle/>
        <a:p>
          <a:r>
            <a:rPr lang="en-US" dirty="0"/>
            <a:t>Search for Best available evidence</a:t>
          </a:r>
        </a:p>
      </dgm:t>
    </dgm:pt>
    <dgm:pt modelId="{F3AAC59C-6D2B-462C-A343-1EF12DC07583}" type="parTrans" cxnId="{FA33F780-4031-4E3B-9B94-29309F64D41E}">
      <dgm:prSet/>
      <dgm:spPr/>
      <dgm:t>
        <a:bodyPr/>
        <a:lstStyle/>
        <a:p>
          <a:endParaRPr lang="en-US"/>
        </a:p>
      </dgm:t>
    </dgm:pt>
    <dgm:pt modelId="{BD189CAA-8486-4558-824C-AF7CCBBD047B}" type="sibTrans" cxnId="{FA33F780-4031-4E3B-9B94-29309F64D41E}">
      <dgm:prSet/>
      <dgm:spPr/>
      <dgm:t>
        <a:bodyPr/>
        <a:lstStyle/>
        <a:p>
          <a:endParaRPr lang="en-US"/>
        </a:p>
      </dgm:t>
    </dgm:pt>
    <dgm:pt modelId="{339C9F38-BD5C-4DA7-88F3-0623E2FFFB47}">
      <dgm:prSet phldrT="[Text]" custT="1"/>
      <dgm:spPr/>
      <dgm:t>
        <a:bodyPr/>
        <a:lstStyle/>
        <a:p>
          <a:r>
            <a:rPr lang="en-US" sz="3600" dirty="0"/>
            <a:t>2</a:t>
          </a:r>
        </a:p>
      </dgm:t>
    </dgm:pt>
    <dgm:pt modelId="{D6A0F2F7-C049-4D52-AE8E-599F85EDAA3B}" type="parTrans" cxnId="{544B1EE7-A478-4580-9EA2-0DAA999753F7}">
      <dgm:prSet/>
      <dgm:spPr/>
      <dgm:t>
        <a:bodyPr/>
        <a:lstStyle/>
        <a:p>
          <a:endParaRPr lang="en-US"/>
        </a:p>
      </dgm:t>
    </dgm:pt>
    <dgm:pt modelId="{B970FBCA-2FA5-4A13-80B5-2FC937EDCCCC}" type="sibTrans" cxnId="{544B1EE7-A478-4580-9EA2-0DAA999753F7}">
      <dgm:prSet/>
      <dgm:spPr/>
      <dgm:t>
        <a:bodyPr/>
        <a:lstStyle/>
        <a:p>
          <a:endParaRPr lang="en-US"/>
        </a:p>
      </dgm:t>
    </dgm:pt>
    <dgm:pt modelId="{986F45DB-F05D-4F72-AF7C-6F20215B39E6}">
      <dgm:prSet phldrT="[Text]"/>
      <dgm:spPr/>
      <dgm:t>
        <a:bodyPr/>
        <a:lstStyle/>
        <a:p>
          <a:r>
            <a:rPr lang="en-US" dirty="0"/>
            <a:t>Critically Analyze the Evidence for Validity and Usefulness</a:t>
          </a:r>
        </a:p>
      </dgm:t>
    </dgm:pt>
    <dgm:pt modelId="{C1FF34C2-23C4-48A7-A477-94C5629979E4}" type="parTrans" cxnId="{C4599A66-5A84-4612-B853-156EDF104CF9}">
      <dgm:prSet/>
      <dgm:spPr/>
      <dgm:t>
        <a:bodyPr/>
        <a:lstStyle/>
        <a:p>
          <a:endParaRPr lang="en-US"/>
        </a:p>
      </dgm:t>
    </dgm:pt>
    <dgm:pt modelId="{D86FF4F0-CD90-4BDF-B3D7-06BF43EB6DAF}" type="sibTrans" cxnId="{C4599A66-5A84-4612-B853-156EDF104CF9}">
      <dgm:prSet/>
      <dgm:spPr/>
      <dgm:t>
        <a:bodyPr/>
        <a:lstStyle/>
        <a:p>
          <a:endParaRPr lang="en-US"/>
        </a:p>
      </dgm:t>
    </dgm:pt>
    <dgm:pt modelId="{FB12ECD9-CE13-4463-BE60-B0D675F11484}">
      <dgm:prSet phldrT="[Text]"/>
      <dgm:spPr/>
      <dgm:t>
        <a:bodyPr/>
        <a:lstStyle/>
        <a:p>
          <a:r>
            <a:rPr lang="en-US" dirty="0"/>
            <a:t>3</a:t>
          </a:r>
        </a:p>
      </dgm:t>
    </dgm:pt>
    <dgm:pt modelId="{96046EAB-E654-41BA-9DCC-9FCE850B5DE9}" type="parTrans" cxnId="{4899CD65-284F-42CB-813E-A0E65E6FB90B}">
      <dgm:prSet/>
      <dgm:spPr/>
      <dgm:t>
        <a:bodyPr/>
        <a:lstStyle/>
        <a:p>
          <a:endParaRPr lang="en-US"/>
        </a:p>
      </dgm:t>
    </dgm:pt>
    <dgm:pt modelId="{898616A2-E6A9-4676-99F1-2F07A634A2EC}" type="sibTrans" cxnId="{4899CD65-284F-42CB-813E-A0E65E6FB90B}">
      <dgm:prSet/>
      <dgm:spPr/>
      <dgm:t>
        <a:bodyPr/>
        <a:lstStyle/>
        <a:p>
          <a:endParaRPr lang="en-US"/>
        </a:p>
      </dgm:t>
    </dgm:pt>
    <dgm:pt modelId="{0955FE33-A6B5-4AEC-A60A-EDFC5F602059}" type="pres">
      <dgm:prSet presAssocID="{73CD75A2-504D-4AD1-AFFC-7141DDD7D4B7}" presName="rootnode" presStyleCnt="0">
        <dgm:presLayoutVars>
          <dgm:chMax/>
          <dgm:chPref/>
          <dgm:dir/>
          <dgm:animLvl val="lvl"/>
        </dgm:presLayoutVars>
      </dgm:prSet>
      <dgm:spPr/>
      <dgm:t>
        <a:bodyPr/>
        <a:lstStyle/>
        <a:p>
          <a:endParaRPr lang="en-US"/>
        </a:p>
      </dgm:t>
    </dgm:pt>
    <dgm:pt modelId="{524FB300-5151-48C8-BA09-93E920C13826}" type="pres">
      <dgm:prSet presAssocID="{635374B6-E72A-4D90-867E-6EFADEEAFD0B}" presName="composite" presStyleCnt="0"/>
      <dgm:spPr/>
    </dgm:pt>
    <dgm:pt modelId="{078D9518-AF48-49CF-942F-85E4D41DB403}" type="pres">
      <dgm:prSet presAssocID="{635374B6-E72A-4D90-867E-6EFADEEAFD0B}" presName="bentUpArrow1" presStyleLbl="alignImgPlace1" presStyleIdx="0" presStyleCnt="2"/>
      <dgm:spPr/>
    </dgm:pt>
    <dgm:pt modelId="{5A03385E-3734-4656-8794-52E9ABDCF8CD}" type="pres">
      <dgm:prSet presAssocID="{635374B6-E72A-4D90-867E-6EFADEEAFD0B}" presName="ParentText" presStyleLbl="node1" presStyleIdx="0" presStyleCnt="3" custLinFactX="-70180" custLinFactNeighborX="-100000" custLinFactNeighborY="14929">
        <dgm:presLayoutVars>
          <dgm:chMax val="1"/>
          <dgm:chPref val="1"/>
          <dgm:bulletEnabled val="1"/>
        </dgm:presLayoutVars>
      </dgm:prSet>
      <dgm:spPr/>
      <dgm:t>
        <a:bodyPr/>
        <a:lstStyle/>
        <a:p>
          <a:endParaRPr lang="en-US"/>
        </a:p>
      </dgm:t>
    </dgm:pt>
    <dgm:pt modelId="{DE21BA4A-E7F0-4228-9A5C-AC6949691F50}" type="pres">
      <dgm:prSet presAssocID="{635374B6-E72A-4D90-867E-6EFADEEAFD0B}" presName="ChildText" presStyleLbl="revTx" presStyleIdx="0" presStyleCnt="3">
        <dgm:presLayoutVars>
          <dgm:chMax val="0"/>
          <dgm:chPref val="0"/>
          <dgm:bulletEnabled val="1"/>
        </dgm:presLayoutVars>
      </dgm:prSet>
      <dgm:spPr/>
      <dgm:t>
        <a:bodyPr/>
        <a:lstStyle/>
        <a:p>
          <a:endParaRPr lang="en-US"/>
        </a:p>
      </dgm:t>
    </dgm:pt>
    <dgm:pt modelId="{21028F1A-EBF1-4758-8A5C-6ABB0B652637}" type="pres">
      <dgm:prSet presAssocID="{91909B42-3C76-4C64-88B1-36F9B5774ACF}" presName="sibTrans" presStyleCnt="0"/>
      <dgm:spPr/>
    </dgm:pt>
    <dgm:pt modelId="{74F9B709-BBB7-48FC-94C6-94151B93856A}" type="pres">
      <dgm:prSet presAssocID="{1426103F-B1DD-4395-978A-24EC4521EF9F}" presName="composite" presStyleCnt="0"/>
      <dgm:spPr/>
    </dgm:pt>
    <dgm:pt modelId="{5749181C-05F3-4F01-A38B-0977C10977B8}" type="pres">
      <dgm:prSet presAssocID="{1426103F-B1DD-4395-978A-24EC4521EF9F}" presName="bentUpArrow1" presStyleLbl="alignImgPlace1" presStyleIdx="1" presStyleCnt="2"/>
      <dgm:spPr/>
    </dgm:pt>
    <dgm:pt modelId="{2A8F5303-C3A9-4560-8540-B8EFD72B16B5}" type="pres">
      <dgm:prSet presAssocID="{1426103F-B1DD-4395-978A-24EC4521EF9F}" presName="ParentText" presStyleLbl="node1" presStyleIdx="1" presStyleCnt="3">
        <dgm:presLayoutVars>
          <dgm:chMax val="1"/>
          <dgm:chPref val="1"/>
          <dgm:bulletEnabled val="1"/>
        </dgm:presLayoutVars>
      </dgm:prSet>
      <dgm:spPr/>
      <dgm:t>
        <a:bodyPr/>
        <a:lstStyle/>
        <a:p>
          <a:endParaRPr lang="en-US"/>
        </a:p>
      </dgm:t>
    </dgm:pt>
    <dgm:pt modelId="{787400AC-0D18-454F-A720-E3578A89A8A2}" type="pres">
      <dgm:prSet presAssocID="{1426103F-B1DD-4395-978A-24EC4521EF9F}" presName="ChildText" presStyleLbl="revTx" presStyleIdx="1" presStyleCnt="3">
        <dgm:presLayoutVars>
          <dgm:chMax val="0"/>
          <dgm:chPref val="0"/>
          <dgm:bulletEnabled val="1"/>
        </dgm:presLayoutVars>
      </dgm:prSet>
      <dgm:spPr/>
      <dgm:t>
        <a:bodyPr/>
        <a:lstStyle/>
        <a:p>
          <a:endParaRPr lang="en-US"/>
        </a:p>
      </dgm:t>
    </dgm:pt>
    <dgm:pt modelId="{590865B8-49DE-41C5-9326-B55A3A4D55AF}" type="pres">
      <dgm:prSet presAssocID="{BD189CAA-8486-4558-824C-AF7CCBBD047B}" presName="sibTrans" presStyleCnt="0"/>
      <dgm:spPr/>
    </dgm:pt>
    <dgm:pt modelId="{8E0368E0-23DF-4936-9518-1573E5632A4B}" type="pres">
      <dgm:prSet presAssocID="{986F45DB-F05D-4F72-AF7C-6F20215B39E6}" presName="composite" presStyleCnt="0"/>
      <dgm:spPr/>
    </dgm:pt>
    <dgm:pt modelId="{A436BC51-53E2-40D2-AD79-1021CF10C968}" type="pres">
      <dgm:prSet presAssocID="{986F45DB-F05D-4F72-AF7C-6F20215B39E6}" presName="ParentText" presStyleLbl="node1" presStyleIdx="2" presStyleCnt="3">
        <dgm:presLayoutVars>
          <dgm:chMax val="1"/>
          <dgm:chPref val="1"/>
          <dgm:bulletEnabled val="1"/>
        </dgm:presLayoutVars>
      </dgm:prSet>
      <dgm:spPr/>
      <dgm:t>
        <a:bodyPr/>
        <a:lstStyle/>
        <a:p>
          <a:endParaRPr lang="en-US"/>
        </a:p>
      </dgm:t>
    </dgm:pt>
    <dgm:pt modelId="{D1E81A39-ACAA-4BB4-A27A-99CE66B3A2F4}" type="pres">
      <dgm:prSet presAssocID="{986F45DB-F05D-4F72-AF7C-6F20215B39E6}" presName="FinalChildText" presStyleLbl="revTx" presStyleIdx="2" presStyleCnt="3">
        <dgm:presLayoutVars>
          <dgm:chMax val="0"/>
          <dgm:chPref val="0"/>
          <dgm:bulletEnabled val="1"/>
        </dgm:presLayoutVars>
      </dgm:prSet>
      <dgm:spPr/>
      <dgm:t>
        <a:bodyPr/>
        <a:lstStyle/>
        <a:p>
          <a:endParaRPr lang="en-US"/>
        </a:p>
      </dgm:t>
    </dgm:pt>
  </dgm:ptLst>
  <dgm:cxnLst>
    <dgm:cxn modelId="{C4599A66-5A84-4612-B853-156EDF104CF9}" srcId="{73CD75A2-504D-4AD1-AFFC-7141DDD7D4B7}" destId="{986F45DB-F05D-4F72-AF7C-6F20215B39E6}" srcOrd="2" destOrd="0" parTransId="{C1FF34C2-23C4-48A7-A477-94C5629979E4}" sibTransId="{D86FF4F0-CD90-4BDF-B3D7-06BF43EB6DAF}"/>
    <dgm:cxn modelId="{8B68148A-5660-4E1E-9540-0D12759814B1}" type="presOf" srcId="{FB12ECD9-CE13-4463-BE60-B0D675F11484}" destId="{D1E81A39-ACAA-4BB4-A27A-99CE66B3A2F4}" srcOrd="0" destOrd="0" presId="urn:microsoft.com/office/officeart/2005/8/layout/StepDownProcess"/>
    <dgm:cxn modelId="{7EA25163-7C6B-40BA-9F64-C8E7ADE5BC8C}" type="presOf" srcId="{986F45DB-F05D-4F72-AF7C-6F20215B39E6}" destId="{A436BC51-53E2-40D2-AD79-1021CF10C968}" srcOrd="0" destOrd="0" presId="urn:microsoft.com/office/officeart/2005/8/layout/StepDownProcess"/>
    <dgm:cxn modelId="{5C61F9AB-5154-478B-BCFF-ED2C3D3C666C}" type="presOf" srcId="{635374B6-E72A-4D90-867E-6EFADEEAFD0B}" destId="{5A03385E-3734-4656-8794-52E9ABDCF8CD}" srcOrd="0" destOrd="0" presId="urn:microsoft.com/office/officeart/2005/8/layout/StepDownProcess"/>
    <dgm:cxn modelId="{544B1EE7-A478-4580-9EA2-0DAA999753F7}" srcId="{1426103F-B1DD-4395-978A-24EC4521EF9F}" destId="{339C9F38-BD5C-4DA7-88F3-0623E2FFFB47}" srcOrd="0" destOrd="0" parTransId="{D6A0F2F7-C049-4D52-AE8E-599F85EDAA3B}" sibTransId="{B970FBCA-2FA5-4A13-80B5-2FC937EDCCCC}"/>
    <dgm:cxn modelId="{39EDDEBF-8E66-4423-9D31-A0384D0B105D}" srcId="{73CD75A2-504D-4AD1-AFFC-7141DDD7D4B7}" destId="{635374B6-E72A-4D90-867E-6EFADEEAFD0B}" srcOrd="0" destOrd="0" parTransId="{B2D7767A-0272-4496-AD71-CD7FC61D5282}" sibTransId="{91909B42-3C76-4C64-88B1-36F9B5774ACF}"/>
    <dgm:cxn modelId="{151168CF-84E3-41F6-AEF6-370D4A6407F6}" type="presOf" srcId="{5A2DD8AA-4A28-460C-B2AF-E881D853A277}" destId="{DE21BA4A-E7F0-4228-9A5C-AC6949691F50}" srcOrd="0" destOrd="0" presId="urn:microsoft.com/office/officeart/2005/8/layout/StepDownProcess"/>
    <dgm:cxn modelId="{4899CD65-284F-42CB-813E-A0E65E6FB90B}" srcId="{986F45DB-F05D-4F72-AF7C-6F20215B39E6}" destId="{FB12ECD9-CE13-4463-BE60-B0D675F11484}" srcOrd="0" destOrd="0" parTransId="{96046EAB-E654-41BA-9DCC-9FCE850B5DE9}" sibTransId="{898616A2-E6A9-4676-99F1-2F07A634A2EC}"/>
    <dgm:cxn modelId="{FA33F780-4031-4E3B-9B94-29309F64D41E}" srcId="{73CD75A2-504D-4AD1-AFFC-7141DDD7D4B7}" destId="{1426103F-B1DD-4395-978A-24EC4521EF9F}" srcOrd="1" destOrd="0" parTransId="{F3AAC59C-6D2B-462C-A343-1EF12DC07583}" sibTransId="{BD189CAA-8486-4558-824C-AF7CCBBD047B}"/>
    <dgm:cxn modelId="{7C4EBCC1-09AC-40BA-8293-D8F33A73AA23}" type="presOf" srcId="{73CD75A2-504D-4AD1-AFFC-7141DDD7D4B7}" destId="{0955FE33-A6B5-4AEC-A60A-EDFC5F602059}" srcOrd="0" destOrd="0" presId="urn:microsoft.com/office/officeart/2005/8/layout/StepDownProcess"/>
    <dgm:cxn modelId="{F1177E96-4571-442F-8D01-FD56B4D9988E}" srcId="{635374B6-E72A-4D90-867E-6EFADEEAFD0B}" destId="{5A2DD8AA-4A28-460C-B2AF-E881D853A277}" srcOrd="0" destOrd="0" parTransId="{6C02E87D-D7C4-49EB-A3A4-E66439F8AB8A}" sibTransId="{31023645-A5F3-4EAD-BD92-A865C7BE330C}"/>
    <dgm:cxn modelId="{9CBD7550-0380-4BBD-B73C-2F4B6675A717}" type="presOf" srcId="{1426103F-B1DD-4395-978A-24EC4521EF9F}" destId="{2A8F5303-C3A9-4560-8540-B8EFD72B16B5}" srcOrd="0" destOrd="0" presId="urn:microsoft.com/office/officeart/2005/8/layout/StepDownProcess"/>
    <dgm:cxn modelId="{13D75264-4399-4693-9E10-A6097E76691E}" type="presOf" srcId="{339C9F38-BD5C-4DA7-88F3-0623E2FFFB47}" destId="{787400AC-0D18-454F-A720-E3578A89A8A2}" srcOrd="0" destOrd="0" presId="urn:microsoft.com/office/officeart/2005/8/layout/StepDownProcess"/>
    <dgm:cxn modelId="{55936503-1B1F-400C-AD4C-E724B40676A7}" type="presParOf" srcId="{0955FE33-A6B5-4AEC-A60A-EDFC5F602059}" destId="{524FB300-5151-48C8-BA09-93E920C13826}" srcOrd="0" destOrd="0" presId="urn:microsoft.com/office/officeart/2005/8/layout/StepDownProcess"/>
    <dgm:cxn modelId="{EAF52C4F-E650-4BC5-9679-79C2D357A60C}" type="presParOf" srcId="{524FB300-5151-48C8-BA09-93E920C13826}" destId="{078D9518-AF48-49CF-942F-85E4D41DB403}" srcOrd="0" destOrd="0" presId="urn:microsoft.com/office/officeart/2005/8/layout/StepDownProcess"/>
    <dgm:cxn modelId="{1A6374AB-C127-4E6E-B437-8757D00AD443}" type="presParOf" srcId="{524FB300-5151-48C8-BA09-93E920C13826}" destId="{5A03385E-3734-4656-8794-52E9ABDCF8CD}" srcOrd="1" destOrd="0" presId="urn:microsoft.com/office/officeart/2005/8/layout/StepDownProcess"/>
    <dgm:cxn modelId="{93D2F519-2176-4EF6-9E3A-48BF15932CE4}" type="presParOf" srcId="{524FB300-5151-48C8-BA09-93E920C13826}" destId="{DE21BA4A-E7F0-4228-9A5C-AC6949691F50}" srcOrd="2" destOrd="0" presId="urn:microsoft.com/office/officeart/2005/8/layout/StepDownProcess"/>
    <dgm:cxn modelId="{9CCE54B5-18D4-43BA-9F36-D05D980F7895}" type="presParOf" srcId="{0955FE33-A6B5-4AEC-A60A-EDFC5F602059}" destId="{21028F1A-EBF1-4758-8A5C-6ABB0B652637}" srcOrd="1" destOrd="0" presId="urn:microsoft.com/office/officeart/2005/8/layout/StepDownProcess"/>
    <dgm:cxn modelId="{12C571A5-BF87-474B-8430-26A554807BCE}" type="presParOf" srcId="{0955FE33-A6B5-4AEC-A60A-EDFC5F602059}" destId="{74F9B709-BBB7-48FC-94C6-94151B93856A}" srcOrd="2" destOrd="0" presId="urn:microsoft.com/office/officeart/2005/8/layout/StepDownProcess"/>
    <dgm:cxn modelId="{929DFD27-A835-41DA-8982-B8C6C30849B1}" type="presParOf" srcId="{74F9B709-BBB7-48FC-94C6-94151B93856A}" destId="{5749181C-05F3-4F01-A38B-0977C10977B8}" srcOrd="0" destOrd="0" presId="urn:microsoft.com/office/officeart/2005/8/layout/StepDownProcess"/>
    <dgm:cxn modelId="{0B1EB725-8BDE-4C46-BE6E-5589D74B7813}" type="presParOf" srcId="{74F9B709-BBB7-48FC-94C6-94151B93856A}" destId="{2A8F5303-C3A9-4560-8540-B8EFD72B16B5}" srcOrd="1" destOrd="0" presId="urn:microsoft.com/office/officeart/2005/8/layout/StepDownProcess"/>
    <dgm:cxn modelId="{35CCDC01-9919-422A-B6DE-D001496F891E}" type="presParOf" srcId="{74F9B709-BBB7-48FC-94C6-94151B93856A}" destId="{787400AC-0D18-454F-A720-E3578A89A8A2}" srcOrd="2" destOrd="0" presId="urn:microsoft.com/office/officeart/2005/8/layout/StepDownProcess"/>
    <dgm:cxn modelId="{33A148F7-4AEF-475D-95EA-B19DF5C9C2C6}" type="presParOf" srcId="{0955FE33-A6B5-4AEC-A60A-EDFC5F602059}" destId="{590865B8-49DE-41C5-9326-B55A3A4D55AF}" srcOrd="3" destOrd="0" presId="urn:microsoft.com/office/officeart/2005/8/layout/StepDownProcess"/>
    <dgm:cxn modelId="{D4D5BC4C-7D3C-44A1-98D1-B8F85C8C7780}" type="presParOf" srcId="{0955FE33-A6B5-4AEC-A60A-EDFC5F602059}" destId="{8E0368E0-23DF-4936-9518-1573E5632A4B}" srcOrd="4" destOrd="0" presId="urn:microsoft.com/office/officeart/2005/8/layout/StepDownProcess"/>
    <dgm:cxn modelId="{8B4A0033-943B-4D19-A5BA-AB00EDD05F17}" type="presParOf" srcId="{8E0368E0-23DF-4936-9518-1573E5632A4B}" destId="{A436BC51-53E2-40D2-AD79-1021CF10C968}" srcOrd="0" destOrd="0" presId="urn:microsoft.com/office/officeart/2005/8/layout/StepDownProcess"/>
    <dgm:cxn modelId="{C5851A44-1E8C-4FE5-86DA-D9F8475DCB03}" type="presParOf" srcId="{8E0368E0-23DF-4936-9518-1573E5632A4B}" destId="{D1E81A39-ACAA-4BB4-A27A-99CE66B3A2F4}"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D9518-AF48-49CF-942F-85E4D41DB403}">
      <dsp:nvSpPr>
        <dsp:cNvPr id="0" name=""/>
        <dsp:cNvSpPr/>
      </dsp:nvSpPr>
      <dsp:spPr>
        <a:xfrm rot="5400000">
          <a:off x="669936" y="1100897"/>
          <a:ext cx="973213" cy="1107969"/>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A03385E-3734-4656-8794-52E9ABDCF8CD}">
      <dsp:nvSpPr>
        <dsp:cNvPr id="0" name=""/>
        <dsp:cNvSpPr/>
      </dsp:nvSpPr>
      <dsp:spPr>
        <a:xfrm>
          <a:off x="431245" y="0"/>
          <a:ext cx="1638319" cy="1146770"/>
        </a:xfrm>
        <a:prstGeom prst="roundRect">
          <a:avLst>
            <a:gd name="adj" fmla="val 1667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Integrate with Clinical Experience and Client preferences</a:t>
          </a:r>
        </a:p>
      </dsp:txBody>
      <dsp:txXfrm>
        <a:off x="487236" y="55991"/>
        <a:ext cx="1526337" cy="1034788"/>
      </dsp:txXfrm>
    </dsp:sp>
    <dsp:sp modelId="{DE21BA4A-E7F0-4228-9A5C-AC6949691F50}">
      <dsp:nvSpPr>
        <dsp:cNvPr id="0" name=""/>
        <dsp:cNvSpPr/>
      </dsp:nvSpPr>
      <dsp:spPr>
        <a:xfrm>
          <a:off x="2050413" y="131440"/>
          <a:ext cx="1191557" cy="9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4</a:t>
          </a:r>
        </a:p>
      </dsp:txBody>
      <dsp:txXfrm>
        <a:off x="2050413" y="131440"/>
        <a:ext cx="1191557" cy="926870"/>
      </dsp:txXfrm>
    </dsp:sp>
    <dsp:sp modelId="{5749181C-05F3-4F01-A38B-0977C10977B8}">
      <dsp:nvSpPr>
        <dsp:cNvPr id="0" name=""/>
        <dsp:cNvSpPr/>
      </dsp:nvSpPr>
      <dsp:spPr>
        <a:xfrm rot="5400000">
          <a:off x="2028277" y="2389098"/>
          <a:ext cx="973213" cy="1107969"/>
        </a:xfrm>
        <a:prstGeom prst="bentUpArrow">
          <a:avLst>
            <a:gd name="adj1" fmla="val 32840"/>
            <a:gd name="adj2" fmla="val 25000"/>
            <a:gd name="adj3" fmla="val 35780"/>
          </a:avLst>
        </a:prstGeom>
        <a:gradFill rotWithShape="0">
          <a:gsLst>
            <a:gs pos="0">
              <a:schemeClr val="accent1">
                <a:tint val="50000"/>
                <a:hueOff val="1690029"/>
                <a:satOff val="-38290"/>
                <a:lumOff val="8470"/>
                <a:alphaOff val="0"/>
                <a:satMod val="103000"/>
                <a:lumMod val="102000"/>
                <a:tint val="94000"/>
              </a:schemeClr>
            </a:gs>
            <a:gs pos="50000">
              <a:schemeClr val="accent1">
                <a:tint val="50000"/>
                <a:hueOff val="1690029"/>
                <a:satOff val="-38290"/>
                <a:lumOff val="8470"/>
                <a:alphaOff val="0"/>
                <a:satMod val="110000"/>
                <a:lumMod val="100000"/>
                <a:shade val="100000"/>
              </a:schemeClr>
            </a:gs>
            <a:gs pos="100000">
              <a:schemeClr val="accent1">
                <a:tint val="50000"/>
                <a:hueOff val="1690029"/>
                <a:satOff val="-38290"/>
                <a:lumOff val="847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A8F5303-C3A9-4560-8540-B8EFD72B16B5}">
      <dsp:nvSpPr>
        <dsp:cNvPr id="0" name=""/>
        <dsp:cNvSpPr/>
      </dsp:nvSpPr>
      <dsp:spPr>
        <a:xfrm>
          <a:off x="1770434" y="1310271"/>
          <a:ext cx="1638319" cy="1146770"/>
        </a:xfrm>
        <a:prstGeom prst="roundRect">
          <a:avLst>
            <a:gd name="adj" fmla="val 166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Evaluate the Effects and Outcomes</a:t>
          </a:r>
        </a:p>
      </dsp:txBody>
      <dsp:txXfrm>
        <a:off x="1826425" y="1366262"/>
        <a:ext cx="1526337" cy="1034788"/>
      </dsp:txXfrm>
    </dsp:sp>
    <dsp:sp modelId="{787400AC-0D18-454F-A720-E3578A89A8A2}">
      <dsp:nvSpPr>
        <dsp:cNvPr id="0" name=""/>
        <dsp:cNvSpPr/>
      </dsp:nvSpPr>
      <dsp:spPr>
        <a:xfrm>
          <a:off x="3408754" y="1419642"/>
          <a:ext cx="1191557" cy="9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5</a:t>
          </a:r>
        </a:p>
      </dsp:txBody>
      <dsp:txXfrm>
        <a:off x="3408754" y="1419642"/>
        <a:ext cx="1191557" cy="926870"/>
      </dsp:txXfrm>
    </dsp:sp>
    <dsp:sp modelId="{A436BC51-53E2-40D2-AD79-1021CF10C968}">
      <dsp:nvSpPr>
        <dsp:cNvPr id="0" name=""/>
        <dsp:cNvSpPr/>
      </dsp:nvSpPr>
      <dsp:spPr>
        <a:xfrm>
          <a:off x="3128775" y="2598473"/>
          <a:ext cx="1872599" cy="1639400"/>
        </a:xfrm>
        <a:prstGeom prst="roundRect">
          <a:avLst>
            <a:gd name="adj" fmla="val 166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Critically Analyze the Evidence for Validity and Usefulness</a:t>
          </a:r>
        </a:p>
      </dsp:txBody>
      <dsp:txXfrm>
        <a:off x="3208818" y="2678516"/>
        <a:ext cx="1712513" cy="1479314"/>
      </dsp:txXfrm>
    </dsp:sp>
    <dsp:sp modelId="{D1E81A39-ACAA-4BB4-A27A-99CE66B3A2F4}">
      <dsp:nvSpPr>
        <dsp:cNvPr id="0" name=""/>
        <dsp:cNvSpPr/>
      </dsp:nvSpPr>
      <dsp:spPr>
        <a:xfrm>
          <a:off x="4884234" y="2954158"/>
          <a:ext cx="1191557" cy="9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6</a:t>
          </a:r>
        </a:p>
      </dsp:txBody>
      <dsp:txXfrm>
        <a:off x="4884234" y="2954158"/>
        <a:ext cx="1191557" cy="926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D9518-AF48-49CF-942F-85E4D41DB403}">
      <dsp:nvSpPr>
        <dsp:cNvPr id="0" name=""/>
        <dsp:cNvSpPr/>
      </dsp:nvSpPr>
      <dsp:spPr>
        <a:xfrm rot="5400000">
          <a:off x="289220" y="1231393"/>
          <a:ext cx="1074353" cy="1223112"/>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A03385E-3734-4656-8794-52E9ABDCF8CD}">
      <dsp:nvSpPr>
        <dsp:cNvPr id="0" name=""/>
        <dsp:cNvSpPr/>
      </dsp:nvSpPr>
      <dsp:spPr>
        <a:xfrm>
          <a:off x="0" y="229445"/>
          <a:ext cx="1808578" cy="1265945"/>
        </a:xfrm>
        <a:prstGeom prst="roundRect">
          <a:avLst>
            <a:gd name="adj" fmla="val 1667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Clinical Question</a:t>
          </a:r>
        </a:p>
      </dsp:txBody>
      <dsp:txXfrm>
        <a:off x="61809" y="291254"/>
        <a:ext cx="1684960" cy="1142327"/>
      </dsp:txXfrm>
    </dsp:sp>
    <dsp:sp modelId="{DE21BA4A-E7F0-4228-9A5C-AC6949691F50}">
      <dsp:nvSpPr>
        <dsp:cNvPr id="0" name=""/>
        <dsp:cNvSpPr/>
      </dsp:nvSpPr>
      <dsp:spPr>
        <a:xfrm>
          <a:off x="1813159" y="161188"/>
          <a:ext cx="1315387" cy="102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1</a:t>
          </a:r>
        </a:p>
      </dsp:txBody>
      <dsp:txXfrm>
        <a:off x="1813159" y="161188"/>
        <a:ext cx="1315387" cy="1023193"/>
      </dsp:txXfrm>
    </dsp:sp>
    <dsp:sp modelId="{5749181C-05F3-4F01-A38B-0977C10977B8}">
      <dsp:nvSpPr>
        <dsp:cNvPr id="0" name=""/>
        <dsp:cNvSpPr/>
      </dsp:nvSpPr>
      <dsp:spPr>
        <a:xfrm rot="5400000">
          <a:off x="1788723" y="2653468"/>
          <a:ext cx="1074353" cy="1223112"/>
        </a:xfrm>
        <a:prstGeom prst="bentUpArrow">
          <a:avLst>
            <a:gd name="adj1" fmla="val 32840"/>
            <a:gd name="adj2" fmla="val 25000"/>
            <a:gd name="adj3" fmla="val 35780"/>
          </a:avLst>
        </a:prstGeom>
        <a:gradFill rotWithShape="0">
          <a:gsLst>
            <a:gs pos="0">
              <a:schemeClr val="accent1">
                <a:tint val="50000"/>
                <a:hueOff val="1690029"/>
                <a:satOff val="-38290"/>
                <a:lumOff val="8470"/>
                <a:alphaOff val="0"/>
                <a:satMod val="103000"/>
                <a:lumMod val="102000"/>
                <a:tint val="94000"/>
              </a:schemeClr>
            </a:gs>
            <a:gs pos="50000">
              <a:schemeClr val="accent1">
                <a:tint val="50000"/>
                <a:hueOff val="1690029"/>
                <a:satOff val="-38290"/>
                <a:lumOff val="8470"/>
                <a:alphaOff val="0"/>
                <a:satMod val="110000"/>
                <a:lumMod val="100000"/>
                <a:shade val="100000"/>
              </a:schemeClr>
            </a:gs>
            <a:gs pos="100000">
              <a:schemeClr val="accent1">
                <a:tint val="50000"/>
                <a:hueOff val="1690029"/>
                <a:satOff val="-38290"/>
                <a:lumOff val="847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A8F5303-C3A9-4560-8540-B8EFD72B16B5}">
      <dsp:nvSpPr>
        <dsp:cNvPr id="0" name=""/>
        <dsp:cNvSpPr/>
      </dsp:nvSpPr>
      <dsp:spPr>
        <a:xfrm>
          <a:off x="1504085" y="1462527"/>
          <a:ext cx="1808578" cy="1265945"/>
        </a:xfrm>
        <a:prstGeom prst="roundRect">
          <a:avLst>
            <a:gd name="adj" fmla="val 166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Search for Best available evidence</a:t>
          </a:r>
        </a:p>
      </dsp:txBody>
      <dsp:txXfrm>
        <a:off x="1565894" y="1524336"/>
        <a:ext cx="1684960" cy="1142327"/>
      </dsp:txXfrm>
    </dsp:sp>
    <dsp:sp modelId="{787400AC-0D18-454F-A720-E3578A89A8A2}">
      <dsp:nvSpPr>
        <dsp:cNvPr id="0" name=""/>
        <dsp:cNvSpPr/>
      </dsp:nvSpPr>
      <dsp:spPr>
        <a:xfrm>
          <a:off x="3312663" y="1583263"/>
          <a:ext cx="1315387" cy="102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2</a:t>
          </a:r>
        </a:p>
      </dsp:txBody>
      <dsp:txXfrm>
        <a:off x="3312663" y="1583263"/>
        <a:ext cx="1315387" cy="1023193"/>
      </dsp:txXfrm>
    </dsp:sp>
    <dsp:sp modelId="{A436BC51-53E2-40D2-AD79-1021CF10C968}">
      <dsp:nvSpPr>
        <dsp:cNvPr id="0" name=""/>
        <dsp:cNvSpPr/>
      </dsp:nvSpPr>
      <dsp:spPr>
        <a:xfrm>
          <a:off x="3003588" y="2884602"/>
          <a:ext cx="1808578" cy="1265945"/>
        </a:xfrm>
        <a:prstGeom prst="roundRect">
          <a:avLst>
            <a:gd name="adj" fmla="val 166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Critically Analyze the Evidence for Validity and Usefulness</a:t>
          </a:r>
        </a:p>
      </dsp:txBody>
      <dsp:txXfrm>
        <a:off x="3065397" y="2946411"/>
        <a:ext cx="1684960" cy="1142327"/>
      </dsp:txXfrm>
    </dsp:sp>
    <dsp:sp modelId="{D1E81A39-ACAA-4BB4-A27A-99CE66B3A2F4}">
      <dsp:nvSpPr>
        <dsp:cNvPr id="0" name=""/>
        <dsp:cNvSpPr/>
      </dsp:nvSpPr>
      <dsp:spPr>
        <a:xfrm>
          <a:off x="4812166" y="3005338"/>
          <a:ext cx="1315387" cy="102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3</a:t>
          </a:r>
        </a:p>
      </dsp:txBody>
      <dsp:txXfrm>
        <a:off x="4812166" y="3005338"/>
        <a:ext cx="1315387" cy="102319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EBDA6D-DC69-4DCE-BAF7-6763517D3376}" type="datetimeFigureOut">
              <a:rPr lang="en-US"/>
              <a:t>9/20/2018</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7F6C43-988E-4257-9A1C-C162EF036D58}" type="datetimeFigureOut">
              <a:rPr lang="en-US"/>
              <a:t>9/20/2018</a:t>
            </a:fld>
            <a:endParaRPr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to have students</a:t>
            </a:r>
            <a:r>
              <a:rPr lang="en-US" baseline="0" dirty="0"/>
              <a:t> start thinking on their own and develop problem solving skills</a:t>
            </a:r>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5</a:t>
            </a:fld>
            <a:endParaRPr lang="en-US" dirty="0"/>
          </a:p>
        </p:txBody>
      </p:sp>
    </p:spTree>
    <p:extLst>
      <p:ext uri="{BB962C8B-B14F-4D97-AF65-F5344CB8AC3E}">
        <p14:creationId xmlns:p14="http://schemas.microsoft.com/office/powerpoint/2010/main" val="364791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a:t>
            </a:r>
            <a:r>
              <a:rPr lang="en-US" baseline="0" dirty="0"/>
              <a:t> from different practice settings</a:t>
            </a:r>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28</a:t>
            </a:fld>
            <a:endParaRPr lang="en-US" dirty="0"/>
          </a:p>
        </p:txBody>
      </p:sp>
    </p:spTree>
    <p:extLst>
      <p:ext uri="{BB962C8B-B14F-4D97-AF65-F5344CB8AC3E}">
        <p14:creationId xmlns:p14="http://schemas.microsoft.com/office/powerpoint/2010/main" val="106164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and families use of internet and have to be knowledgeable</a:t>
            </a:r>
            <a:r>
              <a:rPr lang="en-US" baseline="0" dirty="0"/>
              <a:t> of what is accurate</a:t>
            </a:r>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30</a:t>
            </a:fld>
            <a:endParaRPr lang="en-US" dirty="0"/>
          </a:p>
        </p:txBody>
      </p:sp>
    </p:spTree>
    <p:extLst>
      <p:ext uri="{BB962C8B-B14F-4D97-AF65-F5344CB8AC3E}">
        <p14:creationId xmlns:p14="http://schemas.microsoft.com/office/powerpoint/2010/main" val="369033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culture,</a:t>
            </a:r>
            <a:r>
              <a:rPr lang="en-US" baseline="0" dirty="0"/>
              <a:t> community, roles, patient priorities, prognosis</a:t>
            </a:r>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32</a:t>
            </a:fld>
            <a:endParaRPr lang="en-US" dirty="0"/>
          </a:p>
        </p:txBody>
      </p:sp>
    </p:spTree>
    <p:extLst>
      <p:ext uri="{BB962C8B-B14F-4D97-AF65-F5344CB8AC3E}">
        <p14:creationId xmlns:p14="http://schemas.microsoft.com/office/powerpoint/2010/main" val="187781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EBP Process (Lin &amp; Murphy, 2010)</a:t>
            </a:r>
          </a:p>
        </p:txBody>
      </p:sp>
      <p:sp>
        <p:nvSpPr>
          <p:cNvPr id="4" name="Slide Number Placeholder 3"/>
          <p:cNvSpPr>
            <a:spLocks noGrp="1"/>
          </p:cNvSpPr>
          <p:nvPr>
            <p:ph type="sldNum" sz="quarter" idx="10"/>
          </p:nvPr>
        </p:nvSpPr>
        <p:spPr/>
        <p:txBody>
          <a:bodyPr/>
          <a:lstStyle/>
          <a:p>
            <a:fld id="{DED491D0-8E1B-49C7-849B-A28568D94497}" type="slidenum">
              <a:rPr lang="en-US" smtClean="0"/>
              <a:t>43</a:t>
            </a:fld>
            <a:endParaRPr lang="en-US" dirty="0"/>
          </a:p>
        </p:txBody>
      </p:sp>
    </p:spTree>
    <p:extLst>
      <p:ext uri="{BB962C8B-B14F-4D97-AF65-F5344CB8AC3E}">
        <p14:creationId xmlns:p14="http://schemas.microsoft.com/office/powerpoint/2010/main" val="3932186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9/20/2018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9/20/2018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9/20/2018</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9/20/2018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9/20/2018</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9/20/2018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9/20/2018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9/20/2018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9/20/2018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9/20/2018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2CCFE9AC-F15C-4FA0-A6F1-298829FA691D}" type="datetimeFigureOut">
              <a:rPr lang="en-US"/>
              <a:t>9/20/2018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9/20/2018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aota.org/Practice/Researchers/practice-guidelines.aspx" TargetMode="External"/><Relationship Id="rId2" Type="http://schemas.openxmlformats.org/officeDocument/2006/relationships/hyperlink" Target="http://www.aota.org/Practice/Researchers/EBP-Resources.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ota.org/Practice/Researchers.aspx" TargetMode="External"/><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hyperlink" Target="http://www.commondataelements.ninds.nih.gov/default.aspx#page=D\efault"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www.aota.org/Practice/Researchers.asp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hyperlink" Target="http://www.cochrane.org/" TargetMode="External"/><Relationship Id="rId3" Type="http://schemas.openxmlformats.org/officeDocument/2006/relationships/hyperlink" Target="http://www.nbcot.org/" TargetMode="External"/><Relationship Id="rId7" Type="http://schemas.openxmlformats.org/officeDocument/2006/relationships/hyperlink" Target="http://www.ncbi.nlm.nig.gov/pubmed" TargetMode="External"/><Relationship Id="rId2" Type="http://schemas.openxmlformats.org/officeDocument/2006/relationships/hyperlink" Target="http://www.aota.org/Practice/Researchers/EBP-Resources.aspx" TargetMode="External"/><Relationship Id="rId1" Type="http://schemas.openxmlformats.org/officeDocument/2006/relationships/slideLayout" Target="../slideLayouts/slideLayout9.xml"/><Relationship Id="rId6" Type="http://schemas.openxmlformats.org/officeDocument/2006/relationships/hyperlink" Target="http://www.commondataelements.ninds.nih.gov/default.aspx#page=Default" TargetMode="External"/><Relationship Id="rId5" Type="http://schemas.openxmlformats.org/officeDocument/2006/relationships/hyperlink" Target="http://www.ahrq.gov/" TargetMode="External"/><Relationship Id="rId4" Type="http://schemas.openxmlformats.org/officeDocument/2006/relationships/hyperlink" Target="http://www.otseeker.com/"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doi.org/10.7138/otp.2018.2308.fiel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Incorporating Evidence-Based Practice (EBP) into Fieldwork Experiences</a:t>
            </a:r>
          </a:p>
        </p:txBody>
      </p:sp>
      <p:sp>
        <p:nvSpPr>
          <p:cNvPr id="3" name="Subtitle 2"/>
          <p:cNvSpPr>
            <a:spLocks noGrp="1"/>
          </p:cNvSpPr>
          <p:nvPr>
            <p:ph type="subTitle" idx="1"/>
          </p:nvPr>
        </p:nvSpPr>
        <p:spPr/>
        <p:txBody>
          <a:bodyPr/>
          <a:lstStyle/>
          <a:p>
            <a:r>
              <a:rPr lang="en-US" dirty="0"/>
              <a:t>Lora May Swart BSAS, COTA/L, State College of Florida</a:t>
            </a:r>
          </a:p>
          <a:p>
            <a:r>
              <a:rPr lang="en-US" dirty="0"/>
              <a:t>Helene Lieberman MS, OTR/L, Nova Southeastern University</a:t>
            </a:r>
          </a:p>
        </p:txBody>
      </p:sp>
    </p:spTree>
    <p:extLst>
      <p:ext uri="{BB962C8B-B14F-4D97-AF65-F5344CB8AC3E}">
        <p14:creationId xmlns:p14="http://schemas.microsoft.com/office/powerpoint/2010/main" val="60167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Fieldwork Educator vs. Practitioner</a:t>
            </a:r>
            <a:br>
              <a:rPr lang="en-US" dirty="0"/>
            </a:br>
            <a:r>
              <a:rPr lang="en-US" dirty="0"/>
              <a:t>Role delineation</a:t>
            </a:r>
          </a:p>
        </p:txBody>
      </p:sp>
      <p:sp>
        <p:nvSpPr>
          <p:cNvPr id="3" name="Content Placeholder 2"/>
          <p:cNvSpPr>
            <a:spLocks noGrp="1"/>
          </p:cNvSpPr>
          <p:nvPr>
            <p:ph sz="half" idx="1"/>
          </p:nvPr>
        </p:nvSpPr>
        <p:spPr/>
        <p:txBody>
          <a:bodyPr/>
          <a:lstStyle/>
          <a:p>
            <a:pPr marL="0" indent="0">
              <a:buNone/>
            </a:pPr>
            <a:r>
              <a:rPr lang="en-US" b="1" u="sng" dirty="0"/>
              <a:t>Practitioners</a:t>
            </a:r>
          </a:p>
          <a:p>
            <a:r>
              <a:rPr lang="en-US" dirty="0"/>
              <a:t>Being a clinician does not prepare one to be an educator</a:t>
            </a:r>
          </a:p>
          <a:p>
            <a:r>
              <a:rPr lang="en-US" dirty="0"/>
              <a:t>Practice area guides student’s learning experience</a:t>
            </a:r>
          </a:p>
          <a:p>
            <a:r>
              <a:rPr lang="en-US" dirty="0"/>
              <a:t>Disassociation of roles b/w practitioner/educator</a:t>
            </a:r>
          </a:p>
          <a:p>
            <a:r>
              <a:rPr lang="en-US" dirty="0"/>
              <a:t>Focus on supervision vs. instructional design</a:t>
            </a:r>
          </a:p>
        </p:txBody>
      </p:sp>
      <p:sp>
        <p:nvSpPr>
          <p:cNvPr id="4" name="Content Placeholder 3"/>
          <p:cNvSpPr>
            <a:spLocks noGrp="1"/>
          </p:cNvSpPr>
          <p:nvPr>
            <p:ph sz="half" idx="2"/>
          </p:nvPr>
        </p:nvSpPr>
        <p:spPr/>
        <p:txBody>
          <a:bodyPr/>
          <a:lstStyle/>
          <a:p>
            <a:pPr marL="0" indent="0">
              <a:buNone/>
            </a:pPr>
            <a:r>
              <a:rPr lang="en-US" b="1" u="sng" dirty="0"/>
              <a:t>Educators</a:t>
            </a:r>
          </a:p>
          <a:p>
            <a:pPr>
              <a:buFont typeface="Arial" panose="020B0604020202020204" pitchFamily="34" charset="0"/>
              <a:buChar char="•"/>
            </a:pPr>
            <a:r>
              <a:rPr lang="en-US" dirty="0"/>
              <a:t>Provided with little training to acquire a student</a:t>
            </a:r>
          </a:p>
          <a:p>
            <a:pPr>
              <a:buFont typeface="Arial" panose="020B0604020202020204" pitchFamily="34" charset="0"/>
              <a:buChar char="•"/>
            </a:pPr>
            <a:r>
              <a:rPr lang="en-US" dirty="0"/>
              <a:t>Need to assume a stronger identity as an educator</a:t>
            </a:r>
          </a:p>
          <a:p>
            <a:pPr>
              <a:buFont typeface="Arial" panose="020B0604020202020204" pitchFamily="34" charset="0"/>
              <a:buChar char="•"/>
            </a:pPr>
            <a:r>
              <a:rPr lang="en-US" dirty="0"/>
              <a:t>Observe, assess &amp; give feedback based on student competency, documentation, time management, etc.</a:t>
            </a:r>
          </a:p>
          <a:p>
            <a:endParaRPr lang="en-US" dirty="0"/>
          </a:p>
        </p:txBody>
      </p:sp>
    </p:spTree>
    <p:extLst>
      <p:ext uri="{BB962C8B-B14F-4D97-AF65-F5344CB8AC3E}">
        <p14:creationId xmlns:p14="http://schemas.microsoft.com/office/powerpoint/2010/main" val="243810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789140" y="-100207"/>
            <a:ext cx="11402860" cy="4359056"/>
          </a:xfrm>
        </p:spPr>
        <p:txBody>
          <a:bodyPr>
            <a:normAutofit/>
          </a:bodyPr>
          <a:lstStyle/>
          <a:p>
            <a:r>
              <a:rPr lang="en-US" sz="3600" b="0" dirty="0"/>
              <a:t/>
            </a:r>
            <a:br>
              <a:rPr lang="en-US" sz="3600" b="0" dirty="0"/>
            </a:br>
            <a:r>
              <a:rPr lang="en-US" sz="3600" b="0" dirty="0"/>
              <a:t/>
            </a:r>
            <a:br>
              <a:rPr lang="en-US" sz="3600" b="0" dirty="0"/>
            </a:br>
            <a:r>
              <a:rPr lang="en-US" sz="3600" b="0" dirty="0"/>
              <a:t>Ongoing health care changes at both the federal and state level have had a significant impact on how health care is provided</a:t>
            </a:r>
            <a:r>
              <a:rPr lang="en-US" dirty="0"/>
              <a:t>.</a:t>
            </a:r>
          </a:p>
        </p:txBody>
      </p:sp>
      <p:sp>
        <p:nvSpPr>
          <p:cNvPr id="14" name="Text Placeholder 2"/>
          <p:cNvSpPr>
            <a:spLocks noGrp="1"/>
          </p:cNvSpPr>
          <p:nvPr>
            <p:ph type="body" idx="1"/>
          </p:nvPr>
        </p:nvSpPr>
        <p:spPr>
          <a:xfrm>
            <a:off x="789140" y="4409161"/>
            <a:ext cx="10746368" cy="1815793"/>
          </a:xfrm>
          <a:solidFill>
            <a:schemeClr val="accent1"/>
          </a:solidFill>
        </p:spPr>
        <p:txBody>
          <a:bodyPr>
            <a:normAutofit/>
          </a:bodyPr>
          <a:lstStyle/>
          <a:p>
            <a:r>
              <a:rPr lang="en-US" sz="3200" dirty="0"/>
              <a:t>Changes in reimbursement have caused insurance providers to require more efficient and effective therapy services.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491" y="62631"/>
            <a:ext cx="7302673" cy="2416800"/>
          </a:xfrm>
          <a:prstGeom prst="rect">
            <a:avLst/>
          </a:prstGeom>
        </p:spPr>
      </p:pic>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PRACTICE</a:t>
            </a:r>
            <a:br>
              <a:rPr lang="en-US" dirty="0"/>
            </a:br>
            <a:r>
              <a:rPr lang="en-US" dirty="0"/>
              <a:t>Definition-AOTA</a:t>
            </a:r>
          </a:p>
        </p:txBody>
      </p:sp>
      <p:sp>
        <p:nvSpPr>
          <p:cNvPr id="3" name="Content Placeholder 2"/>
          <p:cNvSpPr>
            <a:spLocks noGrp="1"/>
          </p:cNvSpPr>
          <p:nvPr>
            <p:ph idx="1"/>
          </p:nvPr>
        </p:nvSpPr>
        <p:spPr>
          <a:xfrm>
            <a:off x="351692" y="2190749"/>
            <a:ext cx="11465170" cy="3986213"/>
          </a:xfrm>
        </p:spPr>
        <p:txBody>
          <a:bodyPr>
            <a:noAutofit/>
          </a:bodyPr>
          <a:lstStyle/>
          <a:p>
            <a:pPr marL="0" indent="0">
              <a:buNone/>
            </a:pPr>
            <a:r>
              <a:rPr lang="en-US" sz="2800" dirty="0"/>
              <a:t>Evidence-based practice is based on the integration of critically appraised research results with the clinical expertise, and the client’s preferences, beliefs and values.</a:t>
            </a:r>
          </a:p>
          <a:p>
            <a:pPr lvl="1"/>
            <a:r>
              <a:rPr lang="en-US" sz="2800" dirty="0"/>
              <a:t>AOTA Evidence-Based Practice Tools and Resources (page) </a:t>
            </a:r>
            <a:r>
              <a:rPr lang="en-US" sz="2800" dirty="0">
                <a:hlinkClick r:id="rId2"/>
              </a:rPr>
              <a:t>http://www.aota.org/Practice/Researchers/EBP-Resources.aspx</a:t>
            </a:r>
            <a:r>
              <a:rPr lang="en-US" sz="2800" dirty="0"/>
              <a:t> </a:t>
            </a:r>
          </a:p>
          <a:p>
            <a:pPr lvl="1"/>
            <a:r>
              <a:rPr lang="en-US" sz="2800" dirty="0"/>
              <a:t>AOTA has “Practice Guidelines” </a:t>
            </a:r>
          </a:p>
          <a:p>
            <a:pPr marL="457200" lvl="1" indent="0">
              <a:buNone/>
            </a:pPr>
            <a:r>
              <a:rPr lang="en-US" sz="2800" dirty="0">
                <a:hlinkClick r:id="rId3"/>
              </a:rPr>
              <a:t>  http://www.aota.org/Practice/Researchers/practice-guidelines.aspx</a:t>
            </a:r>
            <a:r>
              <a:rPr lang="en-US" sz="2800" dirty="0"/>
              <a:t> </a:t>
            </a:r>
          </a:p>
        </p:txBody>
      </p:sp>
    </p:spTree>
    <p:extLst>
      <p:ext uri="{BB962C8B-B14F-4D97-AF65-F5344CB8AC3E}">
        <p14:creationId xmlns:p14="http://schemas.microsoft.com/office/powerpoint/2010/main" val="259102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PRACTICE</a:t>
            </a:r>
            <a:br>
              <a:rPr lang="en-US" dirty="0"/>
            </a:br>
            <a:r>
              <a:rPr lang="en-US" dirty="0"/>
              <a:t>Definition-AOTA</a:t>
            </a:r>
          </a:p>
        </p:txBody>
      </p:sp>
      <p:sp>
        <p:nvSpPr>
          <p:cNvPr id="3" name="Content Placeholder 2"/>
          <p:cNvSpPr>
            <a:spLocks noGrp="1"/>
          </p:cNvSpPr>
          <p:nvPr>
            <p:ph idx="1"/>
          </p:nvPr>
        </p:nvSpPr>
        <p:spPr/>
        <p:txBody>
          <a:bodyPr>
            <a:normAutofit/>
          </a:bodyPr>
          <a:lstStyle/>
          <a:p>
            <a:r>
              <a:rPr lang="en-US" sz="2800" dirty="0"/>
              <a:t>Synonyms for evidence:</a:t>
            </a:r>
          </a:p>
          <a:p>
            <a:pPr lvl="1"/>
            <a:r>
              <a:rPr lang="en-US" sz="2800" dirty="0"/>
              <a:t>Data</a:t>
            </a:r>
          </a:p>
          <a:p>
            <a:pPr lvl="1"/>
            <a:r>
              <a:rPr lang="en-US" sz="2800" dirty="0"/>
              <a:t>Documentation</a:t>
            </a:r>
          </a:p>
          <a:p>
            <a:pPr lvl="1"/>
            <a:r>
              <a:rPr lang="en-US" sz="2800" dirty="0"/>
              <a:t>Indication</a:t>
            </a:r>
          </a:p>
          <a:p>
            <a:pPr lvl="1"/>
            <a:r>
              <a:rPr lang="en-US" sz="2800" dirty="0"/>
              <a:t>Sign</a:t>
            </a:r>
          </a:p>
          <a:p>
            <a:pPr lvl="1"/>
            <a:r>
              <a:rPr lang="en-US" sz="2800" dirty="0"/>
              <a:t>Proof</a:t>
            </a:r>
          </a:p>
          <a:p>
            <a:pPr lvl="1"/>
            <a:r>
              <a:rPr lang="en-US" sz="2800" dirty="0"/>
              <a:t>Authentication</a:t>
            </a:r>
          </a:p>
          <a:p>
            <a:pPr lvl="1"/>
            <a:r>
              <a:rPr lang="en-US" sz="2800" dirty="0"/>
              <a:t>Confirmation</a:t>
            </a:r>
          </a:p>
        </p:txBody>
      </p:sp>
    </p:spTree>
    <p:extLst>
      <p:ext uri="{BB962C8B-B14F-4D97-AF65-F5344CB8AC3E}">
        <p14:creationId xmlns:p14="http://schemas.microsoft.com/office/powerpoint/2010/main" val="244329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4"/>
            <a:ext cx="5588860" cy="1362112"/>
          </a:xfrm>
        </p:spPr>
        <p:txBody>
          <a:bodyPr>
            <a:normAutofit/>
          </a:bodyPr>
          <a:lstStyle/>
          <a:p>
            <a:pPr algn="ctr"/>
            <a:r>
              <a:rPr lang="en-US" sz="3200" dirty="0"/>
              <a:t>Quality Service Provided</a:t>
            </a:r>
          </a:p>
        </p:txBody>
      </p:sp>
      <p:sp>
        <p:nvSpPr>
          <p:cNvPr id="3" name="Text Placeholder 2"/>
          <p:cNvSpPr>
            <a:spLocks noGrp="1"/>
          </p:cNvSpPr>
          <p:nvPr>
            <p:ph type="body" sz="half" idx="2"/>
          </p:nvPr>
        </p:nvSpPr>
        <p:spPr>
          <a:xfrm>
            <a:off x="-3048" y="1828456"/>
            <a:ext cx="5591908" cy="5029544"/>
          </a:xfrm>
          <a:pattFill prst="pct60">
            <a:fgClr>
              <a:schemeClr val="accent1">
                <a:lumMod val="60000"/>
                <a:lumOff val="40000"/>
              </a:schemeClr>
            </a:fgClr>
            <a:bgClr>
              <a:schemeClr val="bg1"/>
            </a:bgClr>
          </a:pattFill>
        </p:spPr>
        <p:txBody>
          <a:bodyPr>
            <a:normAutofit/>
          </a:bodyPr>
          <a:lstStyle/>
          <a:p>
            <a:endParaRPr lang="en-US" sz="3200" dirty="0"/>
          </a:p>
          <a:p>
            <a:r>
              <a:rPr lang="en-US" sz="3200" dirty="0"/>
              <a:t>“Supplying the evidence for practice to both the consumer and the insurance provider can reinforce the value and meaning of the foundation of our profession”</a:t>
            </a:r>
          </a:p>
        </p:txBody>
      </p:sp>
      <p:pic>
        <p:nvPicPr>
          <p:cNvPr id="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1908" y="466344"/>
            <a:ext cx="6600092" cy="6391656"/>
          </a:xfrm>
          <a:solidFill>
            <a:schemeClr val="accent1">
              <a:lumMod val="60000"/>
              <a:lumOff val="40000"/>
            </a:schemeClr>
          </a:solidFill>
        </p:spPr>
      </p:pic>
    </p:spTree>
    <p:extLst>
      <p:ext uri="{BB962C8B-B14F-4D97-AF65-F5344CB8AC3E}">
        <p14:creationId xmlns:p14="http://schemas.microsoft.com/office/powerpoint/2010/main" val="177110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Code of Ethics and Ethics Standards </a:t>
            </a:r>
          </a:p>
        </p:txBody>
      </p:sp>
      <p:sp>
        <p:nvSpPr>
          <p:cNvPr id="3" name="Content Placeholder 2"/>
          <p:cNvSpPr>
            <a:spLocks noGrp="1"/>
          </p:cNvSpPr>
          <p:nvPr>
            <p:ph sz="half" idx="1"/>
          </p:nvPr>
        </p:nvSpPr>
        <p:spPr/>
        <p:txBody>
          <a:bodyPr>
            <a:normAutofit/>
          </a:bodyPr>
          <a:lstStyle/>
          <a:p>
            <a:r>
              <a:rPr lang="en-US" sz="3200" dirty="0"/>
              <a:t>Demand practitioners fully inform our clients of the </a:t>
            </a:r>
          </a:p>
          <a:p>
            <a:pPr lvl="1"/>
            <a:r>
              <a:rPr lang="en-US" sz="3000" dirty="0"/>
              <a:t>Nature</a:t>
            </a:r>
          </a:p>
          <a:p>
            <a:pPr lvl="1"/>
            <a:r>
              <a:rPr lang="en-US" sz="3000" dirty="0"/>
              <a:t>Risks</a:t>
            </a:r>
            <a:endParaRPr lang="en-US" sz="2800" dirty="0"/>
          </a:p>
          <a:p>
            <a:pPr lvl="1"/>
            <a:r>
              <a:rPr lang="en-US" sz="3000" dirty="0"/>
              <a:t>Potential outcomes </a:t>
            </a:r>
          </a:p>
          <a:p>
            <a:pPr marL="0" indent="0">
              <a:buNone/>
            </a:pPr>
            <a:r>
              <a:rPr lang="en-US" sz="3200" b="1" dirty="0"/>
              <a:t>Of any intervention</a:t>
            </a:r>
          </a:p>
        </p:txBody>
      </p:sp>
      <p:sp>
        <p:nvSpPr>
          <p:cNvPr id="4" name="Content Placeholder 3"/>
          <p:cNvSpPr>
            <a:spLocks noGrp="1"/>
          </p:cNvSpPr>
          <p:nvPr>
            <p:ph sz="half" idx="2"/>
          </p:nvPr>
        </p:nvSpPr>
        <p:spPr>
          <a:xfrm>
            <a:off x="6415368" y="2194560"/>
            <a:ext cx="4913032" cy="3986784"/>
          </a:xfrm>
        </p:spPr>
        <p:txBody>
          <a:bodyPr/>
          <a:lstStyle/>
          <a:p>
            <a:r>
              <a:rPr lang="en-US" sz="3200" dirty="0"/>
              <a:t>Also to:</a:t>
            </a:r>
          </a:p>
          <a:p>
            <a:pPr marL="0" indent="0">
              <a:buNone/>
            </a:pPr>
            <a:r>
              <a:rPr lang="en-US" dirty="0"/>
              <a:t>	</a:t>
            </a:r>
            <a:r>
              <a:rPr lang="en-US" sz="3200" dirty="0"/>
              <a:t>Stay current with 	emerging knowledge 	important of our 	practice </a:t>
            </a:r>
          </a:p>
        </p:txBody>
      </p:sp>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Code of Ethics and Ethics Standards:</a:t>
            </a:r>
            <a:br>
              <a:rPr lang="en-US" sz="3200" b="1" i="1" dirty="0"/>
            </a:br>
            <a:r>
              <a:rPr lang="en-US" sz="3200" b="1" i="1" dirty="0"/>
              <a:t>Consider this- </a:t>
            </a:r>
            <a:endParaRPr lang="en-US" sz="3200" dirty="0"/>
          </a:p>
        </p:txBody>
      </p:sp>
      <p:sp>
        <p:nvSpPr>
          <p:cNvPr id="3" name="Content Placeholder 2"/>
          <p:cNvSpPr>
            <a:spLocks noGrp="1"/>
          </p:cNvSpPr>
          <p:nvPr>
            <p:ph idx="1"/>
          </p:nvPr>
        </p:nvSpPr>
        <p:spPr>
          <a:xfrm>
            <a:off x="2517732" y="2190749"/>
            <a:ext cx="6338169" cy="3986213"/>
          </a:xfrm>
          <a:solidFill>
            <a:schemeClr val="bg1"/>
          </a:solidFill>
        </p:spPr>
        <p:txBody>
          <a:bodyPr>
            <a:normAutofit/>
          </a:bodyPr>
          <a:lstStyle/>
          <a:p>
            <a:r>
              <a:rPr lang="en-US" sz="3200" dirty="0"/>
              <a:t>Unsubstantiated beliefs or claims are insufficient in themselves to support professional activity in an increasingly competitive: quality, safety, and cost conscious; and accountability-demanding healthcare context</a:t>
            </a:r>
          </a:p>
        </p:txBody>
      </p:sp>
    </p:spTree>
    <p:extLst>
      <p:ext uri="{BB962C8B-B14F-4D97-AF65-F5344CB8AC3E}">
        <p14:creationId xmlns:p14="http://schemas.microsoft.com/office/powerpoint/2010/main" val="9348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0160" y="466343"/>
            <a:ext cx="9628632" cy="2603428"/>
          </a:xfrm>
        </p:spPr>
        <p:txBody>
          <a:bodyPr>
            <a:normAutofit/>
          </a:bodyPr>
          <a:lstStyle/>
          <a:p>
            <a:r>
              <a:rPr lang="en-US" sz="3600" dirty="0">
                <a:solidFill>
                  <a:schemeClr val="accent1">
                    <a:lumMod val="60000"/>
                    <a:lumOff val="40000"/>
                  </a:schemeClr>
                </a:solidFill>
              </a:rPr>
              <a:t>AOTA’s</a:t>
            </a:r>
            <a:br>
              <a:rPr lang="en-US" sz="3600" dirty="0">
                <a:solidFill>
                  <a:schemeClr val="accent1">
                    <a:lumMod val="60000"/>
                    <a:lumOff val="40000"/>
                  </a:schemeClr>
                </a:solidFill>
              </a:rPr>
            </a:br>
            <a:r>
              <a:rPr lang="en-US" sz="3600" dirty="0">
                <a:solidFill>
                  <a:schemeClr val="accent1">
                    <a:lumMod val="60000"/>
                    <a:lumOff val="40000"/>
                  </a:schemeClr>
                </a:solidFill>
              </a:rPr>
              <a:t>OTA Fieldwork Performance Evaluation Item #6</a:t>
            </a:r>
            <a:br>
              <a:rPr lang="en-US" sz="3600" dirty="0">
                <a:solidFill>
                  <a:schemeClr val="accent1">
                    <a:lumMod val="60000"/>
                    <a:lumOff val="40000"/>
                  </a:schemeClr>
                </a:solidFill>
              </a:rPr>
            </a:br>
            <a:r>
              <a:rPr lang="en-US" sz="3600" dirty="0">
                <a:solidFill>
                  <a:srgbClr val="00B0F0"/>
                </a:solidFill>
              </a:rPr>
              <a:t>You are graded on your practice decisions!</a:t>
            </a:r>
            <a:r>
              <a:rPr lang="en-US" sz="1100" dirty="0"/>
              <a:t/>
            </a:r>
            <a:br>
              <a:rPr lang="en-US" sz="1100" dirty="0"/>
            </a:br>
            <a:endParaRPr lang="en-US" dirty="0"/>
          </a:p>
        </p:txBody>
      </p:sp>
      <p:pic>
        <p:nvPicPr>
          <p:cNvPr id="5" name="Picture 4"/>
          <p:cNvPicPr>
            <a:picLocks noChangeAspect="1"/>
          </p:cNvPicPr>
          <p:nvPr/>
        </p:nvPicPr>
        <p:blipFill>
          <a:blip r:embed="rId2"/>
          <a:stretch>
            <a:fillRect/>
          </a:stretch>
        </p:blipFill>
        <p:spPr>
          <a:xfrm>
            <a:off x="1455865" y="2578703"/>
            <a:ext cx="8343899" cy="23432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32481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AOTA’s</a:t>
            </a:r>
            <a:br>
              <a:rPr lang="en-US" dirty="0"/>
            </a:br>
            <a:r>
              <a:rPr lang="en-US" dirty="0"/>
              <a:t>OT Fieldwork Performance Evaluation Item #19</a:t>
            </a:r>
            <a:br>
              <a:rPr lang="en-US" dirty="0"/>
            </a:br>
            <a:endParaRPr lang="en-US" dirty="0"/>
          </a:p>
        </p:txBody>
      </p:sp>
      <p:sp>
        <p:nvSpPr>
          <p:cNvPr id="3" name="Content Placeholder 2"/>
          <p:cNvSpPr>
            <a:spLocks noGrp="1"/>
          </p:cNvSpPr>
          <p:nvPr>
            <p:ph idx="1"/>
          </p:nvPr>
        </p:nvSpPr>
        <p:spPr/>
        <p:txBody>
          <a:bodyPr/>
          <a:lstStyle/>
          <a:p>
            <a:pPr marL="0" indent="0">
              <a:buNone/>
            </a:pPr>
            <a:r>
              <a:rPr lang="en-US" sz="3200" dirty="0"/>
              <a:t>19. Uses evidence from published research and relevant resources to  make informed intervention decisions</a:t>
            </a:r>
            <a:r>
              <a:rPr lang="en-US" dirty="0"/>
              <a:t>.</a:t>
            </a:r>
          </a:p>
          <a:p>
            <a:pPr marL="0" indent="0">
              <a:buNone/>
            </a:pPr>
            <a:endParaRPr lang="en-US" dirty="0"/>
          </a:p>
          <a:p>
            <a:pPr lvl="4"/>
            <a:r>
              <a:rPr lang="en-US" sz="3200" dirty="0"/>
              <a:t>Midterm 1 2 3 4</a:t>
            </a:r>
          </a:p>
          <a:p>
            <a:pPr lvl="5"/>
            <a:r>
              <a:rPr lang="en-US" sz="3200" dirty="0"/>
              <a:t>Final 1 2 3 4 </a:t>
            </a:r>
          </a:p>
          <a:p>
            <a:endParaRPr lang="en-US" dirty="0"/>
          </a:p>
        </p:txBody>
      </p:sp>
    </p:spTree>
    <p:extLst>
      <p:ext uri="{BB962C8B-B14F-4D97-AF65-F5344CB8AC3E}">
        <p14:creationId xmlns:p14="http://schemas.microsoft.com/office/powerpoint/2010/main" val="13776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837398"/>
            <a:ext cx="9628632" cy="991058"/>
          </a:xfrm>
        </p:spPr>
        <p:txBody>
          <a:bodyPr>
            <a:noAutofit/>
          </a:bodyPr>
          <a:lstStyle/>
          <a:p>
            <a:r>
              <a:rPr lang="en-US" sz="2400" dirty="0"/>
              <a:t>ACCREDITATION STANDARDS FOR AN ASSOCIATE-DEGREE-LEVEL EDUCATIONAL PROGRAM FOR THE OCCUPATIONAL THERAPY ASSISTANT-B.6.1. Professional Literature and Scholarly Activities</a:t>
            </a:r>
            <a:br>
              <a:rPr lang="en-US" sz="2400" dirty="0"/>
            </a:br>
            <a:r>
              <a:rPr lang="en-US" sz="2400" dirty="0"/>
              <a:t/>
            </a:r>
            <a:br>
              <a:rPr lang="en-US" sz="2400" dirty="0"/>
            </a:br>
            <a:endParaRPr lang="en-US" sz="2400" dirty="0"/>
          </a:p>
        </p:txBody>
      </p:sp>
      <p:sp>
        <p:nvSpPr>
          <p:cNvPr id="3" name="Content Placeholder 2"/>
          <p:cNvSpPr>
            <a:spLocks noGrp="1"/>
          </p:cNvSpPr>
          <p:nvPr>
            <p:ph idx="1"/>
          </p:nvPr>
        </p:nvSpPr>
        <p:spPr>
          <a:xfrm>
            <a:off x="1559293" y="2200374"/>
            <a:ext cx="9628632" cy="3986213"/>
          </a:xfrm>
        </p:spPr>
        <p:txBody>
          <a:bodyPr>
            <a:normAutofit/>
          </a:bodyPr>
          <a:lstStyle/>
          <a:p>
            <a:pPr marL="0" indent="0">
              <a:buNone/>
            </a:pPr>
            <a:r>
              <a:rPr lang="en-US" sz="3200" dirty="0"/>
              <a:t>Locate and demonstrate understanding of professional literature, including the quality of the source of information, to make evidence-based practice decisions in collaboration with the occupational therapist.</a:t>
            </a:r>
          </a:p>
          <a:p>
            <a:r>
              <a:rPr lang="en-US" sz="3200" dirty="0"/>
              <a:t> Explain how scholarly activities and literature contribute to the development of the profession</a:t>
            </a:r>
          </a:p>
        </p:txBody>
      </p:sp>
    </p:spTree>
    <p:extLst>
      <p:ext uri="{BB962C8B-B14F-4D97-AF65-F5344CB8AC3E}">
        <p14:creationId xmlns:p14="http://schemas.microsoft.com/office/powerpoint/2010/main" val="40067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399" y="474794"/>
            <a:ext cx="3716867" cy="3837561"/>
          </a:xfrm>
          <a:prstGeom prst="rect">
            <a:avLst/>
          </a:prstGeom>
        </p:spPr>
      </p:pic>
      <p:pic>
        <p:nvPicPr>
          <p:cNvPr id="5" name="Picture 4"/>
          <p:cNvPicPr>
            <a:picLocks noChangeAspect="1"/>
          </p:cNvPicPr>
          <p:nvPr/>
        </p:nvPicPr>
        <p:blipFill>
          <a:blip r:embed="rId3"/>
          <a:stretch>
            <a:fillRect/>
          </a:stretch>
        </p:blipFill>
        <p:spPr>
          <a:xfrm>
            <a:off x="5841844" y="592241"/>
            <a:ext cx="3059290" cy="383756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139" y="4597581"/>
            <a:ext cx="4351176" cy="2152650"/>
          </a:xfrm>
          <a:prstGeom prst="rect">
            <a:avLst/>
          </a:prstGeom>
        </p:spPr>
      </p:pic>
    </p:spTree>
    <p:extLst>
      <p:ext uri="{BB962C8B-B14F-4D97-AF65-F5344CB8AC3E}">
        <p14:creationId xmlns:p14="http://schemas.microsoft.com/office/powerpoint/2010/main" val="362857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ACCREDITATION STANDARDS FOR A BACCALAUREATE-DEGREE-LEVEL EDUCATIONAL PROGRAM FOR THE OCCUPATIONAL THERAPY ASSISTANT-B. 6.1. Professional Literature and Scholarly Activities</a:t>
            </a:r>
          </a:p>
        </p:txBody>
      </p:sp>
      <p:sp>
        <p:nvSpPr>
          <p:cNvPr id="3" name="Content Placeholder 2"/>
          <p:cNvSpPr>
            <a:spLocks noGrp="1"/>
          </p:cNvSpPr>
          <p:nvPr>
            <p:ph idx="1"/>
          </p:nvPr>
        </p:nvSpPr>
        <p:spPr/>
        <p:txBody>
          <a:bodyPr>
            <a:normAutofit/>
          </a:bodyPr>
          <a:lstStyle/>
          <a:p>
            <a:r>
              <a:rPr lang="en-US" sz="3200" dirty="0"/>
              <a:t> Locate and demonstrate understanding of professional literature, including the quality of the source of information, to make evidence-based practice decisions in collaboration with the occupational therapist.</a:t>
            </a:r>
          </a:p>
          <a:p>
            <a:r>
              <a:rPr lang="en-US" sz="3200" dirty="0"/>
              <a:t> Explain how scholarly activities and literature contribute to the development of the profession.</a:t>
            </a:r>
          </a:p>
        </p:txBody>
      </p:sp>
    </p:spTree>
    <p:extLst>
      <p:ext uri="{BB962C8B-B14F-4D97-AF65-F5344CB8AC3E}">
        <p14:creationId xmlns:p14="http://schemas.microsoft.com/office/powerpoint/2010/main" val="403980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ACCREDITATION STANDARDS FOR A MASTER’S-DEGREE-LEVEL EDUCATIONAL PROGRAM FOR THE OCCUPATIONAL THERAPIST</a:t>
            </a:r>
          </a:p>
        </p:txBody>
      </p:sp>
      <p:sp>
        <p:nvSpPr>
          <p:cNvPr id="3" name="Content Placeholder 2"/>
          <p:cNvSpPr>
            <a:spLocks noGrp="1"/>
          </p:cNvSpPr>
          <p:nvPr>
            <p:ph idx="1"/>
          </p:nvPr>
        </p:nvSpPr>
        <p:spPr/>
        <p:txBody>
          <a:bodyPr>
            <a:noAutofit/>
          </a:bodyPr>
          <a:lstStyle/>
          <a:p>
            <a:pPr marL="0" indent="0">
              <a:buNone/>
            </a:pPr>
            <a:r>
              <a:rPr lang="en-US" sz="2800" b="1" dirty="0"/>
              <a:t>B.6.1. Scholarly Study</a:t>
            </a:r>
          </a:p>
          <a:p>
            <a:r>
              <a:rPr lang="en-US" sz="2800" dirty="0"/>
              <a:t>Critique quantitative and qualitative research in order to analyze and evaluate scholarly activities, which contribute to the development of a body of knowledge. This includes the:</a:t>
            </a:r>
          </a:p>
          <a:p>
            <a:pPr marL="0" indent="0">
              <a:buNone/>
            </a:pPr>
            <a:r>
              <a:rPr lang="en-US" sz="2800" dirty="0"/>
              <a:t>o Level of evidence</a:t>
            </a:r>
          </a:p>
          <a:p>
            <a:pPr marL="0" indent="0">
              <a:buNone/>
            </a:pPr>
            <a:r>
              <a:rPr lang="en-US" sz="2800" dirty="0"/>
              <a:t>o Validity of research studies</a:t>
            </a:r>
          </a:p>
          <a:p>
            <a:pPr marL="0" indent="0">
              <a:buNone/>
            </a:pPr>
            <a:r>
              <a:rPr lang="en-US" sz="2800" dirty="0"/>
              <a:t>o Strength of the methodology</a:t>
            </a:r>
          </a:p>
          <a:p>
            <a:pPr marL="0" indent="0">
              <a:buNone/>
            </a:pPr>
            <a:r>
              <a:rPr lang="en-US" sz="2800" dirty="0"/>
              <a:t>o Relevance to the profession of occupational therapy</a:t>
            </a:r>
            <a:r>
              <a:rPr lang="en-US" sz="2800" dirty="0" smtClean="0"/>
              <a:t>.</a:t>
            </a:r>
            <a:endParaRPr lang="en-US" sz="2800" dirty="0"/>
          </a:p>
        </p:txBody>
      </p:sp>
    </p:spTree>
    <p:extLst>
      <p:ext uri="{BB962C8B-B14F-4D97-AF65-F5344CB8AC3E}">
        <p14:creationId xmlns:p14="http://schemas.microsoft.com/office/powerpoint/2010/main" val="142185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ACCREDITATION STANDARDS FOR A DOCTORAL-DEGREE-LEVEL EDUCATIONAL PROGRAM FOR THE OCCUPATIONAL THERAPIST</a:t>
            </a:r>
          </a:p>
        </p:txBody>
      </p:sp>
      <p:sp>
        <p:nvSpPr>
          <p:cNvPr id="3" name="Content Placeholder 2"/>
          <p:cNvSpPr>
            <a:spLocks noGrp="1"/>
          </p:cNvSpPr>
          <p:nvPr>
            <p:ph idx="1"/>
          </p:nvPr>
        </p:nvSpPr>
        <p:spPr/>
        <p:txBody>
          <a:bodyPr>
            <a:noAutofit/>
          </a:bodyPr>
          <a:lstStyle/>
          <a:p>
            <a:pPr marL="0" indent="0">
              <a:buNone/>
            </a:pPr>
            <a:r>
              <a:rPr lang="en-US" sz="2800" b="1" dirty="0"/>
              <a:t>B.6.1. Scholarly Study</a:t>
            </a:r>
          </a:p>
          <a:p>
            <a:r>
              <a:rPr lang="en-US" sz="2800" dirty="0"/>
              <a:t>research in order to analyze and evaluate scholarly activities, which contribute to the development of a body of knowledge. This includes the:</a:t>
            </a:r>
          </a:p>
          <a:p>
            <a:r>
              <a:rPr lang="en-US" sz="2800" dirty="0"/>
              <a:t>o Level of evidence</a:t>
            </a:r>
          </a:p>
          <a:p>
            <a:r>
              <a:rPr lang="en-US" sz="2800" dirty="0"/>
              <a:t>o Validity of research studies</a:t>
            </a:r>
          </a:p>
          <a:p>
            <a:r>
              <a:rPr lang="en-US" sz="2800" dirty="0"/>
              <a:t>o Strength of the methodology</a:t>
            </a:r>
          </a:p>
          <a:p>
            <a:r>
              <a:rPr lang="en-US" sz="2800" dirty="0"/>
              <a:t>o Relevance to the profession of occupational </a:t>
            </a:r>
            <a:r>
              <a:rPr lang="en-US" sz="2800" dirty="0" smtClean="0"/>
              <a:t>therapy</a:t>
            </a:r>
            <a:endParaRPr lang="en-US" sz="2800" dirty="0"/>
          </a:p>
        </p:txBody>
      </p:sp>
    </p:spTree>
    <p:extLst>
      <p:ext uri="{BB962C8B-B14F-4D97-AF65-F5344CB8AC3E}">
        <p14:creationId xmlns:p14="http://schemas.microsoft.com/office/powerpoint/2010/main" val="328590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ACCREDITATION STANDARDS FOR A DOCTORAL-DEGREE-LEVEL EDUCATIONAL PROGRAM FOR THE OCCUPATIONAL THERAPIST</a:t>
            </a:r>
          </a:p>
        </p:txBody>
      </p:sp>
      <p:sp>
        <p:nvSpPr>
          <p:cNvPr id="3" name="Content Placeholder 2"/>
          <p:cNvSpPr>
            <a:spLocks noGrp="1"/>
          </p:cNvSpPr>
          <p:nvPr>
            <p:ph idx="1"/>
          </p:nvPr>
        </p:nvSpPr>
        <p:spPr>
          <a:xfrm>
            <a:off x="647700" y="2190749"/>
            <a:ext cx="10845800" cy="4667251"/>
          </a:xfrm>
        </p:spPr>
        <p:txBody>
          <a:bodyPr>
            <a:normAutofit fontScale="77500" lnSpcReduction="20000"/>
          </a:bodyPr>
          <a:lstStyle/>
          <a:p>
            <a:pPr marL="0" indent="0">
              <a:buNone/>
            </a:pPr>
            <a:r>
              <a:rPr lang="en-US" sz="2400" b="1" dirty="0"/>
              <a:t>B.6.1. Scholarly </a:t>
            </a:r>
            <a:r>
              <a:rPr lang="en-US" sz="2400" b="1" dirty="0" smtClean="0"/>
              <a:t>Study</a:t>
            </a:r>
          </a:p>
          <a:p>
            <a:r>
              <a:rPr lang="en-US" sz="3400" dirty="0" smtClean="0"/>
              <a:t>Locate</a:t>
            </a:r>
            <a:r>
              <a:rPr lang="en-US" sz="3400" dirty="0"/>
              <a:t>, select, analyze, and evaluate scholarly literature to make evidence-based decisions.</a:t>
            </a:r>
          </a:p>
          <a:p>
            <a:r>
              <a:rPr lang="en-US" sz="3400" dirty="0"/>
              <a:t> Participate in scholarly activities that align with current research priorities and advances knowledge translation, professional practice, service delivery, or professional issues (e.g., Scholarship of Integration, Scholarship </a:t>
            </a:r>
            <a:r>
              <a:rPr lang="en-US" sz="3400" dirty="0" smtClean="0"/>
              <a:t>of Application</a:t>
            </a:r>
            <a:r>
              <a:rPr lang="en-US" sz="3400" dirty="0"/>
              <a:t>, Scholarship of Teaching and Learning).</a:t>
            </a:r>
          </a:p>
          <a:p>
            <a:r>
              <a:rPr lang="en-US" sz="3400" dirty="0"/>
              <a:t>This may include a literature review that requires analysis and synthesis of data. Systematic reviews that require analysis and synthesis of data meet the requirement for this Standard. A research project is not required for this Standard, and narrative reviews do not meet this Standard.</a:t>
            </a:r>
          </a:p>
          <a:p>
            <a:endParaRPr lang="en-US" dirty="0"/>
          </a:p>
        </p:txBody>
      </p:sp>
    </p:spTree>
    <p:extLst>
      <p:ext uri="{BB962C8B-B14F-4D97-AF65-F5344CB8AC3E}">
        <p14:creationId xmlns:p14="http://schemas.microsoft.com/office/powerpoint/2010/main" val="13318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ACCREDITATION STANDARDS FOR AN ASSOCIATE-DEGREE-LEVEL EDUCATIONAL PROGRAM FOR THE OCCUPATIONAL THERAPY ASSISTANT</a:t>
            </a:r>
          </a:p>
        </p:txBody>
      </p:sp>
      <p:sp>
        <p:nvSpPr>
          <p:cNvPr id="3" name="Content Placeholder 2"/>
          <p:cNvSpPr>
            <a:spLocks noGrp="1"/>
          </p:cNvSpPr>
          <p:nvPr>
            <p:ph idx="1"/>
          </p:nvPr>
        </p:nvSpPr>
        <p:spPr/>
        <p:txBody>
          <a:bodyPr>
            <a:normAutofit/>
          </a:bodyPr>
          <a:lstStyle/>
          <a:p>
            <a:pPr marL="0" indent="0">
              <a:buNone/>
            </a:pPr>
            <a:r>
              <a:rPr lang="en-US" sz="2800" b="1" dirty="0"/>
              <a:t>B.6.2. Quantitative and Qualitative Methods</a:t>
            </a:r>
          </a:p>
          <a:p>
            <a:r>
              <a:rPr lang="en-US" sz="2800" dirty="0"/>
              <a:t>Understand the difference between quantitative and qualitative research studies.</a:t>
            </a:r>
          </a:p>
          <a:p>
            <a:endParaRPr lang="en-US" sz="2800" dirty="0"/>
          </a:p>
          <a:p>
            <a:pPr marL="0" indent="0">
              <a:buNone/>
            </a:pPr>
            <a:r>
              <a:rPr lang="en-US" sz="2800" b="1" dirty="0"/>
              <a:t>B.6.3. Scholarly Reports</a:t>
            </a:r>
          </a:p>
          <a:p>
            <a:r>
              <a:rPr lang="en-US" sz="2800" dirty="0"/>
              <a:t>Demonstrate the skills to understand a scholarly report.</a:t>
            </a:r>
          </a:p>
        </p:txBody>
      </p:sp>
    </p:spTree>
    <p:extLst>
      <p:ext uri="{BB962C8B-B14F-4D97-AF65-F5344CB8AC3E}">
        <p14:creationId xmlns:p14="http://schemas.microsoft.com/office/powerpoint/2010/main" val="321527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ACCREDITATION STANDARDS FOR A BACCALAUREATE-DEGREE-LEVEL EDUCATIONAL PROGRAM FOR THE OCCUPATIONAL THERAPY ASSISTANT</a:t>
            </a:r>
          </a:p>
        </p:txBody>
      </p:sp>
      <p:sp>
        <p:nvSpPr>
          <p:cNvPr id="3" name="Content Placeholder 2"/>
          <p:cNvSpPr>
            <a:spLocks noGrp="1"/>
          </p:cNvSpPr>
          <p:nvPr>
            <p:ph idx="1"/>
          </p:nvPr>
        </p:nvSpPr>
        <p:spPr>
          <a:xfrm>
            <a:off x="1280160" y="2190749"/>
            <a:ext cx="9628632" cy="4667251"/>
          </a:xfrm>
        </p:spPr>
        <p:txBody>
          <a:bodyPr>
            <a:noAutofit/>
          </a:bodyPr>
          <a:lstStyle/>
          <a:p>
            <a:pPr marL="0" indent="0">
              <a:buNone/>
            </a:pPr>
            <a:r>
              <a:rPr lang="en-US" sz="2800" b="1" dirty="0"/>
              <a:t>B.6.2. Quantitative and Qualitative Methods</a:t>
            </a:r>
          </a:p>
          <a:p>
            <a:r>
              <a:rPr lang="en-US" sz="2800" dirty="0"/>
              <a:t>Understand the use of quantitative and qualitative methods for data analysis that include:</a:t>
            </a:r>
          </a:p>
          <a:p>
            <a:r>
              <a:rPr lang="en-US" sz="2800" dirty="0"/>
              <a:t> Basic descriptive, correlational, and inferential quantitative statistics.</a:t>
            </a:r>
          </a:p>
          <a:p>
            <a:r>
              <a:rPr lang="en-US" sz="2800" dirty="0"/>
              <a:t> Analysis and synthesis of qualitative data.</a:t>
            </a:r>
          </a:p>
          <a:p>
            <a:pPr marL="0" indent="0">
              <a:buNone/>
            </a:pPr>
            <a:r>
              <a:rPr lang="en-US" sz="2800" b="1" dirty="0"/>
              <a:t>B.6.3. Scholarly Reports</a:t>
            </a:r>
          </a:p>
          <a:p>
            <a:r>
              <a:rPr lang="en-US" sz="2800" dirty="0"/>
              <a:t>Demonstrate the skills to understand a scholarly report</a:t>
            </a:r>
          </a:p>
        </p:txBody>
      </p:sp>
    </p:spTree>
    <p:extLst>
      <p:ext uri="{BB962C8B-B14F-4D97-AF65-F5344CB8AC3E}">
        <p14:creationId xmlns:p14="http://schemas.microsoft.com/office/powerpoint/2010/main" val="280411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ACCREDITATION STANDARDS FOR A MASTER’S-DEGREE-LEVEL EDUCATIONAL PROGRAM FOR THE OCCUPATIONAL THERAPIST</a:t>
            </a:r>
          </a:p>
        </p:txBody>
      </p:sp>
      <p:sp>
        <p:nvSpPr>
          <p:cNvPr id="3" name="Content Placeholder 2"/>
          <p:cNvSpPr>
            <a:spLocks noGrp="1"/>
          </p:cNvSpPr>
          <p:nvPr>
            <p:ph idx="1"/>
          </p:nvPr>
        </p:nvSpPr>
        <p:spPr>
          <a:xfrm>
            <a:off x="1280160" y="2190749"/>
            <a:ext cx="9628632" cy="4667251"/>
          </a:xfrm>
        </p:spPr>
        <p:txBody>
          <a:bodyPr>
            <a:noAutofit/>
          </a:bodyPr>
          <a:lstStyle/>
          <a:p>
            <a:pPr marL="0" indent="0">
              <a:buNone/>
            </a:pPr>
            <a:r>
              <a:rPr lang="en-US" sz="2400" b="1" dirty="0"/>
              <a:t>B.6.2. Quantitative and Qualitative Methods</a:t>
            </a:r>
          </a:p>
          <a:p>
            <a:r>
              <a:rPr lang="en-US" sz="2400" dirty="0"/>
              <a:t>Demonstrate an understanding and use of quantitative and qualitative methods for data analysis to include:</a:t>
            </a:r>
          </a:p>
          <a:p>
            <a:r>
              <a:rPr lang="en-US" sz="2400" dirty="0"/>
              <a:t> Basic descriptive, correlational, and inferential quantitative statistics.</a:t>
            </a:r>
          </a:p>
          <a:p>
            <a:r>
              <a:rPr lang="en-US" sz="2400" dirty="0"/>
              <a:t> Analysis and synthesis of qualitative data.</a:t>
            </a:r>
          </a:p>
          <a:p>
            <a:pPr marL="0" indent="0">
              <a:buNone/>
            </a:pPr>
            <a:r>
              <a:rPr lang="en-US" sz="2400" b="1" dirty="0"/>
              <a:t>B.6.3. Scholarly Reports</a:t>
            </a:r>
          </a:p>
          <a:p>
            <a:r>
              <a:rPr lang="en-US" sz="2400" dirty="0"/>
              <a:t>Demonstrate the skills necessary to write a scholarly report in a format for presentation or publication, which may be made available to professional or public audiences.</a:t>
            </a:r>
          </a:p>
        </p:txBody>
      </p:sp>
    </p:spTree>
    <p:extLst>
      <p:ext uri="{BB962C8B-B14F-4D97-AF65-F5344CB8AC3E}">
        <p14:creationId xmlns:p14="http://schemas.microsoft.com/office/powerpoint/2010/main" val="94689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ACCREDITATION STANDARDS FOR A DOCTORAL-DEGREE-LEVEL EDUCATIONAL PROGRAM FOR THE OCCUPATIONAL THERAPIST</a:t>
            </a:r>
          </a:p>
        </p:txBody>
      </p:sp>
      <p:sp>
        <p:nvSpPr>
          <p:cNvPr id="3" name="Content Placeholder 2"/>
          <p:cNvSpPr>
            <a:spLocks noGrp="1"/>
          </p:cNvSpPr>
          <p:nvPr>
            <p:ph idx="1"/>
          </p:nvPr>
        </p:nvSpPr>
        <p:spPr/>
        <p:txBody>
          <a:bodyPr>
            <a:normAutofit lnSpcReduction="10000"/>
          </a:bodyPr>
          <a:lstStyle/>
          <a:p>
            <a:pPr marL="0" indent="0">
              <a:buNone/>
            </a:pPr>
            <a:r>
              <a:rPr lang="en-US" b="1" dirty="0"/>
              <a:t>B.6.2. Quantitative and Qualitative Methods</a:t>
            </a:r>
          </a:p>
          <a:p>
            <a:r>
              <a:rPr lang="en-US" dirty="0"/>
              <a:t>Select, apply, and interpret quantitative and qualitative methods for data analysis to include:</a:t>
            </a:r>
          </a:p>
          <a:p>
            <a:r>
              <a:rPr lang="en-US" dirty="0"/>
              <a:t> Basic descriptive, correlational, and inferential quantitative statistics.</a:t>
            </a:r>
          </a:p>
          <a:p>
            <a:r>
              <a:rPr lang="en-US" dirty="0"/>
              <a:t> Analysis and synthesis of qualitative data.</a:t>
            </a:r>
          </a:p>
          <a:p>
            <a:pPr marL="0" indent="0">
              <a:buNone/>
            </a:pPr>
            <a:r>
              <a:rPr lang="en-US" b="1" dirty="0"/>
              <a:t>B.6.3. Scholarly Reports</a:t>
            </a:r>
          </a:p>
          <a:p>
            <a:r>
              <a:rPr lang="en-US" dirty="0"/>
              <a:t>Create scholarly reports appropriate for presentation or for publication in a peer-reviewed journal that support skills of clinical practice. The reports must be made available to professional or public audiences.</a:t>
            </a:r>
          </a:p>
        </p:txBody>
      </p:sp>
    </p:spTree>
    <p:extLst>
      <p:ext uri="{BB962C8B-B14F-4D97-AF65-F5344CB8AC3E}">
        <p14:creationId xmlns:p14="http://schemas.microsoft.com/office/powerpoint/2010/main" val="14720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Benefits from use of EBP</a:t>
            </a:r>
          </a:p>
        </p:txBody>
      </p:sp>
      <p:sp>
        <p:nvSpPr>
          <p:cNvPr id="4" name="Flowchart: Process 3"/>
          <p:cNvSpPr/>
          <p:nvPr/>
        </p:nvSpPr>
        <p:spPr>
          <a:xfrm>
            <a:off x="0" y="1828456"/>
            <a:ext cx="4466961" cy="1542517"/>
          </a:xfrm>
          <a:prstGeom prst="flowChartProcess">
            <a:avLst/>
          </a:prstGeom>
          <a:solidFill>
            <a:schemeClr val="tx2">
              <a:lumMod val="65000"/>
              <a:lumOff val="35000"/>
            </a:schemeClr>
          </a:solidFill>
          <a:ln>
            <a:gradFill>
              <a:gsLst>
                <a:gs pos="40034">
                  <a:srgbClr val="F6EFCA"/>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60000"/>
                    <a:lumOff val="40000"/>
                  </a:schemeClr>
                </a:solidFill>
              </a:rPr>
              <a:t>Accuracy</a:t>
            </a:r>
          </a:p>
        </p:txBody>
      </p:sp>
      <p:sp>
        <p:nvSpPr>
          <p:cNvPr id="7" name="Flowchart: Process 6"/>
          <p:cNvSpPr/>
          <p:nvPr/>
        </p:nvSpPr>
        <p:spPr>
          <a:xfrm>
            <a:off x="1916724" y="3788790"/>
            <a:ext cx="3727938" cy="1398672"/>
          </a:xfrm>
          <a:prstGeom prst="flowChartProcess">
            <a:avLst/>
          </a:prstGeom>
          <a:solidFill>
            <a:schemeClr val="tx2">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60000"/>
                    <a:lumOff val="40000"/>
                  </a:schemeClr>
                </a:solidFill>
              </a:rPr>
              <a:t>Efficiency</a:t>
            </a:r>
          </a:p>
        </p:txBody>
      </p:sp>
      <p:sp>
        <p:nvSpPr>
          <p:cNvPr id="9" name="Flowchart: Process 8"/>
          <p:cNvSpPr/>
          <p:nvPr/>
        </p:nvSpPr>
        <p:spPr>
          <a:xfrm>
            <a:off x="6031523" y="3788790"/>
            <a:ext cx="4237892" cy="1398672"/>
          </a:xfrm>
          <a:prstGeom prst="flowChartProcess">
            <a:avLst/>
          </a:prstGeom>
          <a:solidFill>
            <a:schemeClr val="tx2">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60000"/>
                    <a:lumOff val="40000"/>
                  </a:schemeClr>
                </a:solidFill>
              </a:rPr>
              <a:t>Benefits the</a:t>
            </a:r>
          </a:p>
          <a:p>
            <a:pPr algn="ctr"/>
            <a:r>
              <a:rPr lang="en-US" sz="3200" b="1" dirty="0">
                <a:solidFill>
                  <a:schemeClr val="accent1">
                    <a:lumMod val="60000"/>
                    <a:lumOff val="40000"/>
                  </a:schemeClr>
                </a:solidFill>
              </a:rPr>
              <a:t> Consumer</a:t>
            </a:r>
          </a:p>
        </p:txBody>
      </p:sp>
      <p:sp>
        <p:nvSpPr>
          <p:cNvPr id="10" name="Flowchart: Process 9"/>
          <p:cNvSpPr/>
          <p:nvPr/>
        </p:nvSpPr>
        <p:spPr>
          <a:xfrm>
            <a:off x="7877908" y="1828456"/>
            <a:ext cx="4314092" cy="1542517"/>
          </a:xfrm>
          <a:prstGeom prst="flowChartProcess">
            <a:avLst/>
          </a:prstGeom>
          <a:solidFill>
            <a:schemeClr val="tx2">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60000"/>
                    <a:lumOff val="40000"/>
                  </a:schemeClr>
                </a:solidFill>
              </a:rPr>
              <a:t>Cost- Effectiveness</a:t>
            </a:r>
          </a:p>
        </p:txBody>
      </p:sp>
      <p:sp>
        <p:nvSpPr>
          <p:cNvPr id="11" name="Flowchart: Process 10"/>
          <p:cNvSpPr/>
          <p:nvPr/>
        </p:nvSpPr>
        <p:spPr>
          <a:xfrm>
            <a:off x="123092" y="5475470"/>
            <a:ext cx="12192000" cy="1382529"/>
          </a:xfrm>
          <a:prstGeom prst="flowChartProcess">
            <a:avLst/>
          </a:prstGeom>
          <a:solidFill>
            <a:schemeClr val="tx2">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60000"/>
                    <a:lumOff val="40000"/>
                  </a:schemeClr>
                </a:solidFill>
              </a:rPr>
              <a:t>Clinical Reasoning</a:t>
            </a:r>
          </a:p>
        </p:txBody>
      </p:sp>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Benefits from use of EBP</a:t>
            </a:r>
          </a:p>
        </p:txBody>
      </p:sp>
      <p:sp>
        <p:nvSpPr>
          <p:cNvPr id="3" name="Content Placeholder 2"/>
          <p:cNvSpPr>
            <a:spLocks noGrp="1"/>
          </p:cNvSpPr>
          <p:nvPr>
            <p:ph sz="half" idx="1"/>
          </p:nvPr>
        </p:nvSpPr>
        <p:spPr>
          <a:xfrm>
            <a:off x="558800" y="2143759"/>
            <a:ext cx="5211064" cy="4883573"/>
          </a:xfrm>
        </p:spPr>
        <p:txBody>
          <a:bodyPr>
            <a:normAutofit/>
          </a:bodyPr>
          <a:lstStyle/>
          <a:p>
            <a:pPr marL="0" indent="0">
              <a:buNone/>
            </a:pPr>
            <a:r>
              <a:rPr lang="en-US" sz="4000" dirty="0"/>
              <a:t>EBP also allows the OT practitioner to educate the client regarding the effectiveness of the evaluation and intervention 	processes chosen.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4688" y="2743384"/>
            <a:ext cx="4494212" cy="2889136"/>
          </a:xfrm>
          <a:prstGeom prst="rect">
            <a:avLst/>
          </a:prstGeom>
        </p:spPr>
      </p:pic>
    </p:spTree>
    <p:extLst>
      <p:ext uri="{BB962C8B-B14F-4D97-AF65-F5344CB8AC3E}">
        <p14:creationId xmlns:p14="http://schemas.microsoft.com/office/powerpoint/2010/main" val="345067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Evidence-Based Practice (EBP)</a:t>
            </a:r>
          </a:p>
        </p:txBody>
      </p:sp>
      <p:sp>
        <p:nvSpPr>
          <p:cNvPr id="14" name="Content Placeholder 2"/>
          <p:cNvSpPr>
            <a:spLocks noGrp="1"/>
          </p:cNvSpPr>
          <p:nvPr>
            <p:ph idx="1"/>
          </p:nvPr>
        </p:nvSpPr>
        <p:spPr>
          <a:xfrm>
            <a:off x="1" y="1828457"/>
            <a:ext cx="11687174" cy="5029544"/>
          </a:xfrm>
        </p:spPr>
        <p:txBody>
          <a:bodyPr>
            <a:normAutofit/>
          </a:bodyPr>
          <a:lstStyle/>
          <a:p>
            <a:pPr marL="0" indent="0">
              <a:buNone/>
            </a:pPr>
            <a:r>
              <a:rPr lang="en-US" dirty="0"/>
              <a:t>GOALS: </a:t>
            </a:r>
          </a:p>
          <a:p>
            <a:pPr marL="457200" indent="-457200">
              <a:buFont typeface="+mj-lt"/>
              <a:buAutoNum type="arabicPeriod"/>
            </a:pPr>
            <a:r>
              <a:rPr lang="en-US" dirty="0"/>
              <a:t>Define Evidence-Based Practice</a:t>
            </a:r>
          </a:p>
          <a:p>
            <a:pPr marL="457200" indent="-457200">
              <a:buFont typeface="+mj-lt"/>
              <a:buAutoNum type="arabicPeriod"/>
            </a:pPr>
            <a:r>
              <a:rPr lang="en-US" dirty="0"/>
              <a:t>Describe the relationship to the OT Code of Ethics</a:t>
            </a:r>
          </a:p>
          <a:p>
            <a:pPr marL="457200" indent="-457200">
              <a:buFont typeface="+mj-lt"/>
              <a:buAutoNum type="arabicPeriod"/>
            </a:pPr>
            <a:r>
              <a:rPr lang="en-US" dirty="0"/>
              <a:t>Articulate the benefits of Evidence-based Practice</a:t>
            </a:r>
          </a:p>
          <a:p>
            <a:pPr marL="457200" indent="-457200">
              <a:buFont typeface="+mj-lt"/>
              <a:buAutoNum type="arabicPeriod"/>
            </a:pPr>
            <a:r>
              <a:rPr lang="en-US" dirty="0"/>
              <a:t>Introduce Levels of Evidence for Research</a:t>
            </a:r>
          </a:p>
          <a:p>
            <a:pPr marL="457200" indent="-457200">
              <a:buFont typeface="+mj-lt"/>
              <a:buAutoNum type="arabicPeriod"/>
            </a:pPr>
            <a:r>
              <a:rPr lang="en-US" dirty="0"/>
              <a:t>Identify sources to locate scholarly literature and understand information including the quality of the source of information</a:t>
            </a:r>
          </a:p>
          <a:p>
            <a:pPr marL="457200" indent="-457200">
              <a:buFont typeface="+mj-lt"/>
              <a:buAutoNum type="arabicPeriod"/>
            </a:pPr>
            <a:r>
              <a:rPr lang="en-US" dirty="0"/>
              <a:t>Ability to use Evidence-based practice decisions with collaboration of OT</a:t>
            </a:r>
          </a:p>
          <a:p>
            <a:pPr marL="457200" indent="-457200">
              <a:buFont typeface="+mj-lt"/>
              <a:buAutoNum type="arabicPeriod"/>
            </a:pPr>
            <a:r>
              <a:rPr lang="en-US" dirty="0"/>
              <a:t>Identify 3 ways to incorporate Evidence-based practice into your Fieldwork students’ experience</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Benefits from use of EBP</a:t>
            </a:r>
          </a:p>
        </p:txBody>
      </p:sp>
      <p:sp>
        <p:nvSpPr>
          <p:cNvPr id="3" name="Text Placeholder 2"/>
          <p:cNvSpPr>
            <a:spLocks noGrp="1"/>
          </p:cNvSpPr>
          <p:nvPr>
            <p:ph type="body" sz="half" idx="2"/>
          </p:nvPr>
        </p:nvSpPr>
        <p:spPr>
          <a:xfrm>
            <a:off x="-1" y="1828456"/>
            <a:ext cx="6434668" cy="50295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lvl="1"/>
            <a:r>
              <a:rPr lang="en-US" sz="3200" dirty="0"/>
              <a:t>Informing the client of the 	interventions benefits and risks</a:t>
            </a:r>
          </a:p>
          <a:p>
            <a:pPr lvl="1"/>
            <a:endParaRPr lang="en-US" sz="3200" dirty="0"/>
          </a:p>
          <a:p>
            <a:pPr lvl="1"/>
            <a:r>
              <a:rPr lang="en-US" sz="3200" dirty="0"/>
              <a:t>Positive and negative implications</a:t>
            </a:r>
          </a:p>
          <a:p>
            <a:pPr lvl="1"/>
            <a:endParaRPr lang="en-US" sz="3200" dirty="0"/>
          </a:p>
          <a:p>
            <a:pPr lvl="1"/>
            <a:r>
              <a:rPr lang="en-US" sz="3200" dirty="0"/>
              <a:t>Further enhances the client-	centered environment</a:t>
            </a:r>
          </a:p>
          <a:p>
            <a:pPr lvl="1"/>
            <a:endParaRPr lang="en-US" sz="3200" dirty="0"/>
          </a:p>
          <a:p>
            <a:pPr lvl="1"/>
            <a:r>
              <a:rPr lang="en-US" sz="3200" dirty="0"/>
              <a:t>Allows the client to make informed 	decisions about the services </a:t>
            </a:r>
          </a:p>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15187" y="2087708"/>
            <a:ext cx="4658805" cy="4511040"/>
          </a:xfrm>
        </p:spPr>
      </p:pic>
    </p:spTree>
    <p:extLst>
      <p:ext uri="{BB962C8B-B14F-4D97-AF65-F5344CB8AC3E}">
        <p14:creationId xmlns:p14="http://schemas.microsoft.com/office/powerpoint/2010/main" val="199319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8533" y="466344"/>
            <a:ext cx="12073467" cy="1142324"/>
          </a:xfrm>
        </p:spPr>
        <p:txBody>
          <a:bodyPr>
            <a:normAutofit fontScale="90000"/>
          </a:bodyPr>
          <a:lstStyle/>
          <a:p>
            <a:r>
              <a:rPr lang="en-US" sz="4400" dirty="0">
                <a:solidFill>
                  <a:schemeClr val="tx1"/>
                </a:solidFill>
              </a:rPr>
              <a:t>How do you become an evidence-based practitioner? </a:t>
            </a:r>
            <a:br>
              <a:rPr lang="en-US" sz="4400" dirty="0">
                <a:solidFill>
                  <a:schemeClr val="tx1"/>
                </a:solidFill>
              </a:rPr>
            </a:br>
            <a:r>
              <a:rPr lang="en-US" sz="4400" dirty="0">
                <a:solidFill>
                  <a:schemeClr val="tx1"/>
                </a:solidFill>
              </a:rPr>
              <a:t>	Become Reflective Practitioners</a:t>
            </a:r>
          </a:p>
        </p:txBody>
      </p:sp>
      <p:sp>
        <p:nvSpPr>
          <p:cNvPr id="6" name="Content Placeholder 5"/>
          <p:cNvSpPr>
            <a:spLocks noGrp="1"/>
          </p:cNvSpPr>
          <p:nvPr>
            <p:ph idx="1"/>
          </p:nvPr>
        </p:nvSpPr>
        <p:spPr>
          <a:xfrm>
            <a:off x="1723292" y="1828456"/>
            <a:ext cx="8563708" cy="5029544"/>
          </a:xfrm>
          <a:solidFill>
            <a:schemeClr val="tx2">
              <a:lumMod val="65000"/>
              <a:lumOff val="35000"/>
            </a:schemeClr>
          </a:solidFill>
        </p:spPr>
        <p:txBody>
          <a:bodyPr>
            <a:noAutofit/>
          </a:bodyPr>
          <a:lstStyle/>
          <a:p>
            <a:pPr marL="0" indent="0">
              <a:buNone/>
            </a:pPr>
            <a:r>
              <a:rPr lang="en-US" sz="3200" b="1" dirty="0"/>
              <a:t>	</a:t>
            </a:r>
            <a:r>
              <a:rPr lang="en-US" sz="3200" b="1" dirty="0">
                <a:solidFill>
                  <a:schemeClr val="accent1">
                    <a:lumMod val="60000"/>
                    <a:lumOff val="40000"/>
                  </a:schemeClr>
                </a:solidFill>
              </a:rPr>
              <a:t>Use of clinical reasoning skills and self-	   	   assessment for decision making</a:t>
            </a:r>
          </a:p>
          <a:p>
            <a:pPr marL="0" indent="0">
              <a:buNone/>
            </a:pPr>
            <a:r>
              <a:rPr lang="en-US" sz="3200" b="1" dirty="0">
                <a:solidFill>
                  <a:schemeClr val="accent1">
                    <a:lumMod val="60000"/>
                    <a:lumOff val="40000"/>
                  </a:schemeClr>
                </a:solidFill>
              </a:rPr>
              <a:t>	Systemic thinking does not cease during the 	   implementation of interventions</a:t>
            </a:r>
          </a:p>
          <a:p>
            <a:pPr marL="0" indent="0">
              <a:buNone/>
            </a:pPr>
            <a:r>
              <a:rPr lang="en-US" sz="3200" b="1" dirty="0">
                <a:solidFill>
                  <a:schemeClr val="accent1">
                    <a:lumMod val="60000"/>
                    <a:lumOff val="40000"/>
                  </a:schemeClr>
                </a:solidFill>
              </a:rPr>
              <a:t>	OT makes decisions based on feedback from 	   the actual intervention itself AND</a:t>
            </a:r>
          </a:p>
          <a:p>
            <a:pPr marL="0" indent="0">
              <a:buNone/>
            </a:pPr>
            <a:r>
              <a:rPr lang="en-US" sz="3200" b="1" dirty="0">
                <a:solidFill>
                  <a:schemeClr val="accent1">
                    <a:lumMod val="60000"/>
                    <a:lumOff val="40000"/>
                  </a:schemeClr>
                </a:solidFill>
              </a:rPr>
              <a:t>	From an examination of the therapeutic use 	   of self and other influences on the 	  	   	   intervention process  </a:t>
            </a:r>
          </a:p>
          <a:p>
            <a:pPr marL="0" indent="0">
              <a:buNone/>
            </a:pPr>
            <a:r>
              <a:rPr lang="en-US" sz="3200" dirty="0"/>
              <a:t>	</a:t>
            </a:r>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1">
                    <a:lumMod val="40000"/>
                    <a:lumOff val="60000"/>
                  </a:schemeClr>
                </a:solidFill>
              </a:rPr>
              <a:t>How to Become Reflective Practitioners: </a:t>
            </a:r>
            <a:endParaRPr lang="en-US" dirty="0"/>
          </a:p>
        </p:txBody>
      </p:sp>
      <p:sp useBgFill="1">
        <p:nvSpPr>
          <p:cNvPr id="4" name="Text Placeholder 3"/>
          <p:cNvSpPr>
            <a:spLocks noGrp="1"/>
          </p:cNvSpPr>
          <p:nvPr>
            <p:ph type="body" sz="half" idx="2"/>
          </p:nvPr>
        </p:nvSpPr>
        <p: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r>
              <a:rPr lang="en-US" sz="3200" dirty="0"/>
              <a:t>It is:</a:t>
            </a:r>
          </a:p>
          <a:p>
            <a:r>
              <a:rPr lang="en-US" sz="3200" dirty="0"/>
              <a:t>The thinking and action strategies during the intervention phase of OT practice. </a:t>
            </a:r>
          </a:p>
        </p:txBody>
      </p:sp>
      <p:sp>
        <p:nvSpPr>
          <p:cNvPr id="3" name="Content Placeholder 2"/>
          <p:cNvSpPr>
            <a:spLocks noGrp="1"/>
          </p:cNvSpPr>
          <p:nvPr>
            <p:ph idx="1"/>
          </p:nvPr>
        </p:nvSpPr>
        <p:spPr/>
        <p:txBody>
          <a:bodyPr>
            <a:noAutofit/>
          </a:bodyPr>
          <a:lstStyle/>
          <a:p>
            <a:r>
              <a:rPr lang="en-US" sz="2800" dirty="0"/>
              <a:t>Monitor the client</a:t>
            </a:r>
          </a:p>
          <a:p>
            <a:r>
              <a:rPr lang="en-US" sz="2800" dirty="0"/>
              <a:t>Collaboration</a:t>
            </a:r>
          </a:p>
          <a:p>
            <a:r>
              <a:rPr lang="en-US" sz="2800" dirty="0"/>
              <a:t>Professional practice</a:t>
            </a:r>
          </a:p>
          <a:p>
            <a:r>
              <a:rPr lang="en-US" sz="2800" dirty="0"/>
              <a:t>Setting-based resources</a:t>
            </a:r>
          </a:p>
          <a:p>
            <a:r>
              <a:rPr lang="en-US" sz="2800" dirty="0"/>
              <a:t>Therapeutic use of self </a:t>
            </a:r>
          </a:p>
          <a:p>
            <a:r>
              <a:rPr lang="en-US" sz="2800" dirty="0"/>
              <a:t>Other internal &amp; external influences that impact practice process and outcome</a:t>
            </a:r>
          </a:p>
        </p:txBody>
      </p:sp>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lumMod val="60000"/>
                    <a:lumOff val="40000"/>
                  </a:schemeClr>
                </a:solidFill>
              </a:rPr>
              <a:t>Be the Best Clinician!</a:t>
            </a:r>
          </a:p>
        </p:txBody>
      </p:sp>
      <p:sp>
        <p:nvSpPr>
          <p:cNvPr id="3" name="Content Placeholder 2"/>
          <p:cNvSpPr>
            <a:spLocks noGrp="1"/>
          </p:cNvSpPr>
          <p:nvPr>
            <p:ph idx="1"/>
          </p:nvPr>
        </p:nvSpPr>
        <p:spPr>
          <a:xfrm>
            <a:off x="1" y="2190749"/>
            <a:ext cx="4797468" cy="3986213"/>
          </a:xfrm>
        </p:spPr>
        <p:txBody>
          <a:bodyPr>
            <a:normAutofit/>
          </a:bodyPr>
          <a:lstStyle/>
          <a:p>
            <a:pPr lvl="1"/>
            <a:r>
              <a:rPr lang="en-US" sz="3200" dirty="0"/>
              <a:t>As clinicians, our goal is to put together the best treatment plan that maximizes the patient’s ability to benefit and achieve the best outcome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017" y="2307430"/>
            <a:ext cx="4676775" cy="3752850"/>
          </a:xfrm>
          <a:prstGeom prst="rect">
            <a:avLst/>
          </a:prstGeom>
        </p:spPr>
      </p:pic>
    </p:spTree>
    <p:extLst>
      <p:ext uri="{BB962C8B-B14F-4D97-AF65-F5344CB8AC3E}">
        <p14:creationId xmlns:p14="http://schemas.microsoft.com/office/powerpoint/2010/main" val="31371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I get myself into?</a:t>
            </a:r>
            <a:br>
              <a:rPr lang="en-US" dirty="0"/>
            </a:br>
            <a:r>
              <a:rPr lang="en-US" dirty="0"/>
              <a:t>What does all this mean?</a:t>
            </a:r>
          </a:p>
        </p:txBody>
      </p:sp>
      <p:sp>
        <p:nvSpPr>
          <p:cNvPr id="3" name="Text Placeholder 2"/>
          <p:cNvSpPr>
            <a:spLocks noGrp="1"/>
          </p:cNvSpPr>
          <p:nvPr>
            <p:ph type="body" idx="1"/>
          </p:nvPr>
        </p:nvSpPr>
        <p:spPr>
          <a:xfrm>
            <a:off x="1280160" y="2391508"/>
            <a:ext cx="4489704" cy="4284864"/>
          </a:xfrm>
        </p:spPr>
        <p:txBody>
          <a:bodyPr>
            <a:normAutofit/>
          </a:bodyPr>
          <a:lstStyle/>
          <a:p>
            <a:r>
              <a:rPr lang="en-US" dirty="0">
                <a:solidFill>
                  <a:schemeClr val="bg1">
                    <a:lumMod val="10000"/>
                  </a:schemeClr>
                </a:solidFill>
              </a:rPr>
              <a:t>4 STEPS:</a:t>
            </a:r>
          </a:p>
          <a:p>
            <a:pPr marL="514350" indent="-514350">
              <a:buFont typeface="+mj-lt"/>
              <a:buAutoNum type="arabicParenR"/>
            </a:pPr>
            <a:r>
              <a:rPr lang="en-US" dirty="0"/>
              <a:t>	Pose a clinical question</a:t>
            </a:r>
          </a:p>
          <a:p>
            <a:pPr marL="514350" indent="-514350">
              <a:buFont typeface="+mj-lt"/>
              <a:buAutoNum type="arabicParenR"/>
            </a:pPr>
            <a:r>
              <a:rPr lang="en-US" dirty="0"/>
              <a:t>	Search, sort, make sense         	of the evidence</a:t>
            </a:r>
          </a:p>
          <a:p>
            <a:pPr marL="514350" indent="-514350">
              <a:buFont typeface="+mj-lt"/>
              <a:buAutoNum type="arabicParenR"/>
            </a:pPr>
            <a:r>
              <a:rPr lang="en-US" dirty="0"/>
              <a:t>	Appraise the literature</a:t>
            </a:r>
          </a:p>
          <a:p>
            <a:pPr marL="514350" indent="-514350">
              <a:buFont typeface="+mj-lt"/>
              <a:buAutoNum type="arabicParenR"/>
            </a:pPr>
            <a:r>
              <a:rPr lang="en-US" dirty="0"/>
              <a:t>	Assess the effectiveness  	and proficiency                     	with the process of EBP</a:t>
            </a:r>
          </a:p>
          <a:p>
            <a:endParaRPr lang="en-US" dirty="0"/>
          </a:p>
        </p:txBody>
      </p:sp>
      <p:pic>
        <p:nvPicPr>
          <p:cNvPr id="4" name="Content Placeholder 3"/>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094476" y="3979727"/>
            <a:ext cx="4489450" cy="310476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8909">
            <a:off x="7263403" y="1145061"/>
            <a:ext cx="4489450" cy="2492893"/>
          </a:xfrm>
        </p:spPr>
      </p:pic>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60000"/>
                    <a:lumOff val="40000"/>
                  </a:schemeClr>
                </a:solidFill>
              </a:rPr>
              <a:t>4 STEPS to EBP [Abreu and Chang (2002)]:</a:t>
            </a:r>
            <a:br>
              <a:rPr lang="en-US" dirty="0">
                <a:solidFill>
                  <a:schemeClr val="accent1">
                    <a:lumMod val="60000"/>
                    <a:lumOff val="40000"/>
                  </a:schemeClr>
                </a:solidFill>
              </a:rPr>
            </a:br>
            <a:endParaRPr lang="en-US" dirty="0">
              <a:solidFill>
                <a:schemeClr val="accent1">
                  <a:lumMod val="60000"/>
                  <a:lumOff val="40000"/>
                </a:schemeClr>
              </a:solidFill>
            </a:endParaRPr>
          </a:p>
        </p:txBody>
      </p:sp>
      <p:sp>
        <p:nvSpPr>
          <p:cNvPr id="3" name="Text Placeholder 2"/>
          <p:cNvSpPr>
            <a:spLocks noGrp="1"/>
          </p:cNvSpPr>
          <p:nvPr>
            <p:ph type="body" idx="1"/>
          </p:nvPr>
        </p:nvSpPr>
        <p:spPr/>
        <p:txBody>
          <a:bodyPr/>
          <a:lstStyle/>
          <a:p>
            <a:r>
              <a:rPr lang="en-US" dirty="0"/>
              <a:t>1) Framing the Question	</a:t>
            </a:r>
          </a:p>
        </p:txBody>
      </p:sp>
      <p:sp>
        <p:nvSpPr>
          <p:cNvPr id="4" name="Content Placeholder 3"/>
          <p:cNvSpPr>
            <a:spLocks noGrp="1"/>
          </p:cNvSpPr>
          <p:nvPr>
            <p:ph sz="half" idx="2"/>
          </p:nvPr>
        </p:nvSpPr>
        <p:spPr/>
        <p:txBody>
          <a:bodyPr>
            <a:normAutofit/>
          </a:bodyPr>
          <a:lstStyle/>
          <a:p>
            <a:r>
              <a:rPr lang="en-US" sz="2400" dirty="0"/>
              <a:t>Any topic or area of concern:</a:t>
            </a:r>
          </a:p>
          <a:p>
            <a:pPr lvl="1"/>
            <a:r>
              <a:rPr lang="en-US" sz="2400" dirty="0"/>
              <a:t>Problem</a:t>
            </a:r>
          </a:p>
          <a:p>
            <a:pPr lvl="1"/>
            <a:r>
              <a:rPr lang="en-US" sz="2400" dirty="0"/>
              <a:t>Intervention</a:t>
            </a:r>
          </a:p>
          <a:p>
            <a:pPr lvl="1"/>
            <a:r>
              <a:rPr lang="en-US" sz="2400" dirty="0"/>
              <a:t>Comparison of effectiveness of treatment techniques</a:t>
            </a:r>
          </a:p>
          <a:p>
            <a:r>
              <a:rPr lang="en-US" sz="2400" dirty="0"/>
              <a:t>Describe the client</a:t>
            </a:r>
          </a:p>
          <a:p>
            <a:pPr lvl="1"/>
            <a:r>
              <a:rPr lang="en-US" sz="2400" dirty="0"/>
              <a:t>Specific group</a:t>
            </a:r>
          </a:p>
          <a:p>
            <a:pPr lvl="1"/>
            <a:r>
              <a:rPr lang="en-US" sz="2400" dirty="0"/>
              <a:t>Diagnosis</a:t>
            </a:r>
          </a:p>
        </p:txBody>
      </p:sp>
      <p:sp>
        <p:nvSpPr>
          <p:cNvPr id="5" name="Text Placeholder 4"/>
          <p:cNvSpPr>
            <a:spLocks noGrp="1"/>
          </p:cNvSpPr>
          <p:nvPr>
            <p:ph type="body" sz="quarter" idx="3"/>
          </p:nvPr>
        </p:nvSpPr>
        <p:spPr/>
        <p:txBody>
          <a:bodyPr/>
          <a:lstStyle/>
          <a:p>
            <a:r>
              <a:rPr lang="en-US" dirty="0"/>
              <a:t>Functional Reach and Neuro Client- Assessing Balance</a:t>
            </a:r>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4476" y="2743194"/>
            <a:ext cx="4489450" cy="3370605"/>
          </a:xfrm>
        </p:spPr>
      </p:pic>
    </p:spTree>
    <p:extLst>
      <p:ext uri="{BB962C8B-B14F-4D97-AF65-F5344CB8AC3E}">
        <p14:creationId xmlns:p14="http://schemas.microsoft.com/office/powerpoint/2010/main" val="133959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solidFill>
                  <a:schemeClr val="accent1">
                    <a:lumMod val="60000"/>
                    <a:lumOff val="40000"/>
                  </a:schemeClr>
                </a:solidFill>
              </a:rPr>
              <a:t>4 STEPS to EBP [Abreu and Chang (2002)]:</a:t>
            </a:r>
            <a:r>
              <a:rPr lang="en-US" sz="3100" b="1" dirty="0"/>
              <a:t/>
            </a:r>
            <a:br>
              <a:rPr lang="en-US" sz="3100" b="1" dirty="0"/>
            </a:br>
            <a:r>
              <a:rPr lang="en-US" sz="3100" b="1" dirty="0"/>
              <a:t>	2) Searching, Sorting, and Making Sense of the Evidence:</a:t>
            </a:r>
            <a:r>
              <a:rPr lang="en-US" b="1" dirty="0"/>
              <a:t/>
            </a:r>
            <a:br>
              <a:rPr lang="en-US" b="1" dirty="0"/>
            </a:br>
            <a:endParaRPr lang="en-US" b="1" dirty="0">
              <a:solidFill>
                <a:schemeClr val="accent1">
                  <a:lumMod val="60000"/>
                  <a:lumOff val="40000"/>
                </a:schemeClr>
              </a:solidFill>
            </a:endParaRPr>
          </a:p>
        </p:txBody>
      </p:sp>
      <p:sp>
        <p:nvSpPr>
          <p:cNvPr id="3" name="Text Placeholder 2"/>
          <p:cNvSpPr>
            <a:spLocks noGrp="1"/>
          </p:cNvSpPr>
          <p:nvPr>
            <p:ph type="body" idx="1"/>
          </p:nvPr>
        </p:nvSpPr>
        <p:spPr>
          <a:xfrm>
            <a:off x="1280160" y="1828456"/>
            <a:ext cx="7797338" cy="830695"/>
          </a:xfrm>
        </p:spPr>
        <p:txBody>
          <a:bodyPr>
            <a:normAutofit/>
          </a:bodyPr>
          <a:lstStyle/>
          <a:p>
            <a:r>
              <a:rPr lang="en-US" sz="3200" dirty="0" smtClean="0"/>
              <a:t>2) Sorting </a:t>
            </a:r>
            <a:r>
              <a:rPr lang="en-US" sz="3200" dirty="0"/>
              <a:t>the Research</a:t>
            </a:r>
          </a:p>
        </p:txBody>
      </p:sp>
      <p:sp>
        <p:nvSpPr>
          <p:cNvPr id="4" name="Content Placeholder 3"/>
          <p:cNvSpPr>
            <a:spLocks noGrp="1"/>
          </p:cNvSpPr>
          <p:nvPr>
            <p:ph sz="half" idx="2"/>
          </p:nvPr>
        </p:nvSpPr>
        <p:spPr>
          <a:noFill/>
        </p:spPr>
        <p:txBody>
          <a:bodyPr>
            <a:noAutofit/>
          </a:bodyPr>
          <a:lstStyle/>
          <a:p>
            <a:r>
              <a:rPr lang="en-US" sz="2400" dirty="0"/>
              <a:t>Can be overwhelming and seemingly complex unless one understands that research evidence is already categorized and ranked based on the strength or power of the research design, randomization of participants in the study, and the clinical significance of the research findings.</a:t>
            </a:r>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419850" y="3292824"/>
            <a:ext cx="4489450" cy="2334514"/>
          </a:xfrm>
        </p:spPr>
      </p:pic>
    </p:spTree>
    <p:extLst>
      <p:ext uri="{BB962C8B-B14F-4D97-AF65-F5344CB8AC3E}">
        <p14:creationId xmlns:p14="http://schemas.microsoft.com/office/powerpoint/2010/main" val="418491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1">
                    <a:lumMod val="60000"/>
                    <a:lumOff val="40000"/>
                  </a:schemeClr>
                </a:solidFill>
              </a:rPr>
              <a:t>4 STEPS to EBP [Abreu and Chang (2002)]:</a:t>
            </a:r>
            <a:r>
              <a:rPr lang="en-US" sz="2800" dirty="0"/>
              <a:t/>
            </a:r>
            <a:br>
              <a:rPr lang="en-US" sz="2800" dirty="0"/>
            </a:br>
            <a:r>
              <a:rPr lang="en-US" sz="2800" dirty="0"/>
              <a:t>	</a:t>
            </a:r>
            <a:r>
              <a:rPr lang="en-US" sz="2800" b="1" dirty="0"/>
              <a:t>2) Searching, Sorting, and Making Sense of the Evidence:</a:t>
            </a:r>
            <a:endParaRPr lang="en-US" b="1" dirty="0"/>
          </a:p>
        </p:txBody>
      </p:sp>
      <p:sp>
        <p:nvSpPr>
          <p:cNvPr id="3" name="Text Placeholder 2"/>
          <p:cNvSpPr>
            <a:spLocks noGrp="1"/>
          </p:cNvSpPr>
          <p:nvPr>
            <p:ph type="body" idx="1"/>
          </p:nvPr>
        </p:nvSpPr>
        <p:spPr>
          <a:xfrm>
            <a:off x="1881554" y="1828456"/>
            <a:ext cx="9027238" cy="650975"/>
          </a:xfrm>
        </p:spPr>
        <p:txBody>
          <a:bodyPr/>
          <a:lstStyle/>
          <a:p>
            <a:pPr algn="ctr"/>
            <a:r>
              <a:rPr lang="en-US" dirty="0"/>
              <a:t>Where do I start? </a:t>
            </a:r>
          </a:p>
        </p:txBody>
      </p:sp>
      <p:sp>
        <p:nvSpPr>
          <p:cNvPr id="4" name="Content Placeholder 3"/>
          <p:cNvSpPr>
            <a:spLocks noGrp="1"/>
          </p:cNvSpPr>
          <p:nvPr>
            <p:ph sz="half" idx="2"/>
          </p:nvPr>
        </p:nvSpPr>
        <p:spPr>
          <a:xfrm>
            <a:off x="756138" y="2479431"/>
            <a:ext cx="5013726" cy="4677507"/>
          </a:xfrm>
        </p:spPr>
        <p:txBody>
          <a:bodyPr>
            <a:noAutofit/>
          </a:bodyPr>
          <a:lstStyle/>
          <a:p>
            <a:r>
              <a:rPr lang="en-US" sz="2800" b="1" dirty="0"/>
              <a:t>Randomized Controlled Trial (RCT)</a:t>
            </a:r>
          </a:p>
          <a:p>
            <a:pPr lvl="1"/>
            <a:r>
              <a:rPr lang="en-US" sz="2800" dirty="0">
                <a:solidFill>
                  <a:schemeClr val="accent1">
                    <a:lumMod val="50000"/>
                  </a:schemeClr>
                </a:solidFill>
              </a:rPr>
              <a:t>“Gold Standard” </a:t>
            </a:r>
            <a:r>
              <a:rPr lang="en-US" sz="2800" dirty="0"/>
              <a:t>in research due to randomization. </a:t>
            </a:r>
          </a:p>
          <a:p>
            <a:r>
              <a:rPr lang="en-US" sz="2800" b="1" dirty="0"/>
              <a:t>Meta-analysis</a:t>
            </a:r>
          </a:p>
          <a:p>
            <a:pPr lvl="1"/>
            <a:r>
              <a:rPr lang="en-US" sz="2800" dirty="0"/>
              <a:t>“Supersized” research</a:t>
            </a:r>
          </a:p>
          <a:p>
            <a:pPr lvl="1"/>
            <a:r>
              <a:rPr lang="en-US" sz="2800" dirty="0"/>
              <a:t>Combines &amp; analyzes the results of known trials of intervention/topic</a:t>
            </a:r>
          </a:p>
        </p:txBody>
      </p:sp>
      <p:sp>
        <p:nvSpPr>
          <p:cNvPr id="6" name="Content Placeholder 5"/>
          <p:cNvSpPr>
            <a:spLocks noGrp="1"/>
          </p:cNvSpPr>
          <p:nvPr>
            <p:ph sz="quarter" idx="4"/>
          </p:nvPr>
        </p:nvSpPr>
        <p:spPr>
          <a:xfrm>
            <a:off x="6419088" y="2479431"/>
            <a:ext cx="4489704" cy="4378569"/>
          </a:xfrm>
        </p:spPr>
        <p:txBody>
          <a:bodyPr>
            <a:noAutofit/>
          </a:bodyPr>
          <a:lstStyle/>
          <a:p>
            <a:r>
              <a:rPr lang="en-US" sz="2800" dirty="0"/>
              <a:t>These are the most powerful and highly respected forms of research</a:t>
            </a:r>
          </a:p>
          <a:p>
            <a:r>
              <a:rPr lang="en-US" sz="2800" dirty="0"/>
              <a:t>A meta-analysis that is limited to RCT is noted to be the most powerful evidence that is easily generalized to clinical practice</a:t>
            </a:r>
          </a:p>
        </p:txBody>
      </p:sp>
    </p:spTree>
    <p:extLst>
      <p:ext uri="{BB962C8B-B14F-4D97-AF65-F5344CB8AC3E}">
        <p14:creationId xmlns:p14="http://schemas.microsoft.com/office/powerpoint/2010/main" val="56097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92369"/>
            <a:ext cx="12192000" cy="1336087"/>
          </a:xfrm>
        </p:spPr>
        <p:txBody>
          <a:bodyPr>
            <a:normAutofit fontScale="90000"/>
          </a:bodyPr>
          <a:lstStyle/>
          <a:p>
            <a:r>
              <a:rPr lang="en-US" sz="3600" b="1" dirty="0">
                <a:solidFill>
                  <a:schemeClr val="accent1">
                    <a:lumMod val="60000"/>
                    <a:lumOff val="40000"/>
                  </a:schemeClr>
                </a:solidFill>
              </a:rPr>
              <a:t>4 STEPS to EBP [Abreu and Chang (2002)]:</a:t>
            </a:r>
            <a:r>
              <a:rPr lang="en-US" sz="3600" b="1" dirty="0"/>
              <a:t/>
            </a:r>
            <a:br>
              <a:rPr lang="en-US" sz="3600" b="1" dirty="0"/>
            </a:br>
            <a:r>
              <a:rPr lang="en-US" sz="3600" b="1" dirty="0"/>
              <a:t>	</a:t>
            </a:r>
            <a:r>
              <a:rPr lang="en-US" dirty="0"/>
              <a:t/>
            </a:r>
            <a:br>
              <a:rPr lang="en-US" dirty="0"/>
            </a:br>
            <a:r>
              <a:rPr lang="en-US" dirty="0"/>
              <a:t>	</a:t>
            </a:r>
            <a:r>
              <a:rPr lang="en-US" dirty="0" smtClean="0"/>
              <a:t>3)  </a:t>
            </a:r>
            <a:r>
              <a:rPr lang="en-US" sz="3100" dirty="0" smtClean="0"/>
              <a:t>Appraise </a:t>
            </a:r>
            <a:r>
              <a:rPr lang="en-US" sz="3100" dirty="0"/>
              <a:t>the literature</a:t>
            </a:r>
            <a:r>
              <a:rPr lang="en-US" dirty="0"/>
              <a:t/>
            </a:r>
            <a:br>
              <a:rPr lang="en-US" dirty="0"/>
            </a:br>
            <a:endParaRPr lang="en-US" dirty="0"/>
          </a:p>
        </p:txBody>
      </p:sp>
      <p:sp>
        <p:nvSpPr>
          <p:cNvPr id="3" name="Content Placeholder 2"/>
          <p:cNvSpPr>
            <a:spLocks noGrp="1"/>
          </p:cNvSpPr>
          <p:nvPr>
            <p:ph idx="1"/>
          </p:nvPr>
        </p:nvSpPr>
        <p:spPr>
          <a:xfrm>
            <a:off x="0" y="1828457"/>
            <a:ext cx="12344400" cy="50295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r>
              <a:rPr lang="en-US" sz="2800" dirty="0"/>
              <a:t>The </a:t>
            </a:r>
            <a:r>
              <a:rPr lang="en-US" sz="2800" b="1" dirty="0">
                <a:solidFill>
                  <a:schemeClr val="accent1">
                    <a:lumMod val="50000"/>
                  </a:schemeClr>
                </a:solidFill>
              </a:rPr>
              <a:t>“power” </a:t>
            </a:r>
            <a:r>
              <a:rPr lang="en-US" sz="2800" dirty="0"/>
              <a:t>of a study is determined statistically by having:</a:t>
            </a:r>
          </a:p>
          <a:p>
            <a:pPr lvl="1"/>
            <a:r>
              <a:rPr lang="en-US" sz="2800" dirty="0"/>
              <a:t> the right number of participants in the study for the data gathered to show a significant change from pre- to post-test </a:t>
            </a:r>
          </a:p>
          <a:p>
            <a:pPr marL="457200" lvl="1" indent="0">
              <a:buNone/>
            </a:pPr>
            <a:r>
              <a:rPr lang="en-US" sz="2800" b="1" dirty="0">
                <a:solidFill>
                  <a:schemeClr val="accent1">
                    <a:lumMod val="50000"/>
                  </a:schemeClr>
                </a:solidFill>
              </a:rPr>
              <a:t>OR</a:t>
            </a:r>
          </a:p>
          <a:p>
            <a:pPr lvl="1"/>
            <a:r>
              <a:rPr lang="en-US" sz="2800" dirty="0"/>
              <a:t>Significant difference in a comparison with a treatment group</a:t>
            </a:r>
          </a:p>
          <a:p>
            <a:pPr lvl="1"/>
            <a:endParaRPr lang="en-US" sz="2800" dirty="0"/>
          </a:p>
          <a:p>
            <a:pPr marL="457200" lvl="1" indent="0">
              <a:buNone/>
            </a:pPr>
            <a:r>
              <a:rPr lang="en-US" sz="2800" dirty="0"/>
              <a:t>Keep in mind that our consumers are clever, and have easily accessible information.</a:t>
            </a:r>
          </a:p>
          <a:p>
            <a:pPr marL="457200" lvl="1" indent="0">
              <a:buNone/>
            </a:pPr>
            <a:r>
              <a:rPr lang="en-US" sz="2800" dirty="0"/>
              <a:t> </a:t>
            </a:r>
          </a:p>
          <a:p>
            <a:pPr marL="457200" lvl="1" indent="0">
              <a:buNone/>
            </a:pPr>
            <a:r>
              <a:rPr lang="en-US" sz="2800" dirty="0"/>
              <a:t>We need to </a:t>
            </a:r>
            <a:r>
              <a:rPr lang="en-US" sz="2800" b="1" dirty="0">
                <a:solidFill>
                  <a:schemeClr val="accent1">
                    <a:lumMod val="50000"/>
                  </a:schemeClr>
                </a:solidFill>
              </a:rPr>
              <a:t>be prepared </a:t>
            </a:r>
            <a:r>
              <a:rPr lang="en-US" sz="2800" dirty="0"/>
              <a:t>to share their knowledge, expertise, and evidence with the consumer. They will ask, “ What is the evidence for what you do?”</a:t>
            </a:r>
          </a:p>
        </p:txBody>
      </p:sp>
    </p:spTree>
    <p:extLst>
      <p:ext uri="{BB962C8B-B14F-4D97-AF65-F5344CB8AC3E}">
        <p14:creationId xmlns:p14="http://schemas.microsoft.com/office/powerpoint/2010/main" val="36754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Levels of Evidence for Occupational Therapy Literature</a:t>
            </a:r>
            <a:br>
              <a:rPr lang="en-US" dirty="0"/>
            </a:br>
            <a:r>
              <a:rPr lang="en-US" dirty="0"/>
              <a:t>	</a:t>
            </a:r>
            <a:r>
              <a:rPr lang="en-US" dirty="0">
                <a:solidFill>
                  <a:schemeClr val="accent1">
                    <a:lumMod val="60000"/>
                    <a:lumOff val="40000"/>
                  </a:schemeClr>
                </a:solidFill>
              </a:rPr>
              <a:t>Research </a:t>
            </a:r>
            <a:r>
              <a:rPr lang="en-US" dirty="0" smtClean="0">
                <a:solidFill>
                  <a:schemeClr val="accent1">
                    <a:lumMod val="60000"/>
                    <a:lumOff val="40000"/>
                  </a:schemeClr>
                </a:solidFill>
              </a:rPr>
              <a:t>Reviews</a:t>
            </a:r>
            <a:br>
              <a:rPr lang="en-US" dirty="0" smtClean="0">
                <a:solidFill>
                  <a:schemeClr val="accent1">
                    <a:lumMod val="60000"/>
                    <a:lumOff val="40000"/>
                  </a:schemeClr>
                </a:solidFill>
              </a:rPr>
            </a:br>
            <a:r>
              <a:rPr lang="en-US" dirty="0"/>
              <a:t>3)  </a:t>
            </a:r>
            <a:r>
              <a:rPr lang="en-US" sz="2800" dirty="0"/>
              <a:t>Appraise the literature</a:t>
            </a:r>
            <a:endParaRPr lang="en-US" dirty="0">
              <a:solidFill>
                <a:schemeClr val="accent1">
                  <a:lumMod val="60000"/>
                  <a:lumOff val="40000"/>
                </a:schemeClr>
              </a:solidFill>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506186" y="2190750"/>
            <a:ext cx="9137644" cy="4667250"/>
          </a:xfrm>
          <a:prstGeom prst="rect">
            <a:avLst/>
          </a:prstGeom>
          <a:noFill/>
          <a:ln w="9525">
            <a:noFill/>
            <a:miter lim="800000"/>
            <a:headEnd/>
            <a:tailEnd/>
          </a:ln>
        </p:spPr>
      </p:pic>
      <p:sp>
        <p:nvSpPr>
          <p:cNvPr id="6" name="TextBox 5"/>
          <p:cNvSpPr txBox="1"/>
          <p:nvPr/>
        </p:nvSpPr>
        <p:spPr>
          <a:xfrm>
            <a:off x="4049486" y="1828456"/>
            <a:ext cx="8142514" cy="1569660"/>
          </a:xfrm>
          <a:prstGeom prst="rect">
            <a:avLst/>
          </a:prstGeom>
          <a:solidFill>
            <a:schemeClr val="tx2">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t>Higher Levels of Evidence (I and II) are less vulnerable to BIAS and more generalizable to groups and individuals , more valid and reliable.</a:t>
            </a:r>
          </a:p>
          <a:p>
            <a:r>
              <a:rPr lang="en-US" sz="2400" dirty="0"/>
              <a:t>Have  a control group *</a:t>
            </a:r>
          </a:p>
        </p:txBody>
      </p:sp>
    </p:spTree>
    <p:extLst>
      <p:ext uri="{BB962C8B-B14F-4D97-AF65-F5344CB8AC3E}">
        <p14:creationId xmlns:p14="http://schemas.microsoft.com/office/powerpoint/2010/main" val="8920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Learning Process</a:t>
            </a:r>
          </a:p>
        </p:txBody>
      </p:sp>
      <p:sp>
        <p:nvSpPr>
          <p:cNvPr id="3" name="Content Placeholder 2"/>
          <p:cNvSpPr>
            <a:spLocks noGrp="1"/>
          </p:cNvSpPr>
          <p:nvPr>
            <p:ph idx="1"/>
          </p:nvPr>
        </p:nvSpPr>
        <p:spPr>
          <a:xfrm>
            <a:off x="1000760" y="2360612"/>
            <a:ext cx="9628632" cy="3986213"/>
          </a:xfrm>
        </p:spPr>
        <p:txBody>
          <a:bodyPr>
            <a:normAutofit/>
          </a:bodyPr>
          <a:lstStyle/>
          <a:p>
            <a:r>
              <a:rPr lang="en-US" sz="2800" dirty="0"/>
              <a:t>Student Learning:                                                                      Bloom’s Taxonomy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251" y="3110578"/>
            <a:ext cx="5886450" cy="3708464"/>
          </a:xfrm>
          <a:prstGeom prst="rect">
            <a:avLst/>
          </a:prstGeom>
        </p:spPr>
      </p:pic>
      <p:sp>
        <p:nvSpPr>
          <p:cNvPr id="6" name="Rectangle 5"/>
          <p:cNvSpPr/>
          <p:nvPr/>
        </p:nvSpPr>
        <p:spPr>
          <a:xfrm>
            <a:off x="6959600" y="2360612"/>
            <a:ext cx="5029200" cy="369332"/>
          </a:xfrm>
          <a:prstGeom prst="rect">
            <a:avLst/>
          </a:prstGeom>
        </p:spPr>
        <p:txBody>
          <a:bodyPr wrap="square">
            <a:spAutoFit/>
          </a:bodyPr>
          <a:lstStyle/>
          <a:p>
            <a:r>
              <a:rPr lang="en-US" dirty="0"/>
              <a:t>ateneu.xtec.cat</a:t>
            </a:r>
          </a:p>
        </p:txBody>
      </p:sp>
    </p:spTree>
    <p:extLst>
      <p:ext uri="{BB962C8B-B14F-4D97-AF65-F5344CB8AC3E}">
        <p14:creationId xmlns:p14="http://schemas.microsoft.com/office/powerpoint/2010/main" val="243976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chemeClr val="accent1">
                    <a:lumMod val="60000"/>
                    <a:lumOff val="40000"/>
                  </a:schemeClr>
                </a:solidFill>
              </a:rPr>
              <a:t>4 STEPS to EBP [Abreu and Chang (2002)]:</a:t>
            </a:r>
            <a:r>
              <a:rPr lang="en-US" sz="3200" dirty="0">
                <a:solidFill>
                  <a:schemeClr val="accent1">
                    <a:lumMod val="60000"/>
                    <a:lumOff val="40000"/>
                  </a:schemeClr>
                </a:solidFill>
              </a:rPr>
              <a:t/>
            </a:r>
            <a:br>
              <a:rPr lang="en-US" sz="3200" dirty="0">
                <a:solidFill>
                  <a:schemeClr val="accent1">
                    <a:lumMod val="60000"/>
                    <a:lumOff val="40000"/>
                  </a:schemeClr>
                </a:solidFill>
              </a:rPr>
            </a:br>
            <a:r>
              <a:rPr lang="en-US" sz="3200" dirty="0"/>
              <a:t>	</a:t>
            </a:r>
            <a:r>
              <a:rPr lang="en-US" sz="3200" dirty="0" smtClean="0"/>
              <a:t>4) Assess </a:t>
            </a:r>
            <a:r>
              <a:rPr lang="en-US" sz="3200" dirty="0"/>
              <a:t>the effectiveness  </a:t>
            </a:r>
            <a:r>
              <a:rPr lang="en-US" sz="3200" dirty="0" smtClean="0"/>
              <a:t>and </a:t>
            </a:r>
            <a:r>
              <a:rPr lang="en-US" sz="3200" dirty="0"/>
              <a:t>proficiency                     	with the process of EBP</a:t>
            </a:r>
            <a:br>
              <a:rPr lang="en-US" sz="3200" dirty="0"/>
            </a:br>
            <a:r>
              <a:rPr lang="en-US" sz="3200" dirty="0">
                <a:solidFill>
                  <a:schemeClr val="accent1">
                    <a:lumMod val="60000"/>
                    <a:lumOff val="40000"/>
                  </a:schemeClr>
                </a:solidFill>
              </a:rPr>
              <a:t>	</a:t>
            </a:r>
            <a:endParaRPr lang="en-US" sz="3200" b="1" dirty="0">
              <a:solidFill>
                <a:schemeClr val="bg2"/>
              </a:solidFill>
            </a:endParaRPr>
          </a:p>
        </p:txBody>
      </p:sp>
      <p:sp>
        <p:nvSpPr>
          <p:cNvPr id="4" name="Content Placeholder 3"/>
          <p:cNvSpPr>
            <a:spLocks noGrp="1"/>
          </p:cNvSpPr>
          <p:nvPr>
            <p:ph sz="half" idx="2"/>
          </p:nvPr>
        </p:nvSpPr>
        <p:spPr/>
        <p:txBody>
          <a:bodyPr/>
          <a:lstStyle/>
          <a:p>
            <a:r>
              <a:rPr lang="en-US" dirty="0"/>
              <a:t>Determine the level of understanding of your client</a:t>
            </a:r>
          </a:p>
          <a:p>
            <a:r>
              <a:rPr lang="en-US" dirty="0"/>
              <a:t>Do you need an interpreter </a:t>
            </a:r>
          </a:p>
          <a:p>
            <a:r>
              <a:rPr lang="en-US" dirty="0"/>
              <a:t>Encourage decision-making</a:t>
            </a:r>
          </a:p>
          <a:p>
            <a:r>
              <a:rPr lang="en-US" dirty="0"/>
              <a:t>Consider their values</a:t>
            </a:r>
          </a:p>
          <a:p>
            <a:r>
              <a:rPr lang="en-US" dirty="0"/>
              <a:t>What is most important to the client</a:t>
            </a:r>
          </a:p>
        </p:txBody>
      </p:sp>
      <p:sp>
        <p:nvSpPr>
          <p:cNvPr id="6" name="Content Placeholder 5"/>
          <p:cNvSpPr>
            <a:spLocks noGrp="1"/>
          </p:cNvSpPr>
          <p:nvPr>
            <p:ph sz="quarter" idx="4"/>
          </p:nvPr>
        </p:nvSpPr>
        <p:spPr/>
        <p:txBody>
          <a:bodyPr/>
          <a:lstStyle/>
          <a:p>
            <a:r>
              <a:rPr lang="en-US" dirty="0"/>
              <a:t>Improves client-centered approach</a:t>
            </a:r>
          </a:p>
          <a:p>
            <a:r>
              <a:rPr lang="en-US" dirty="0"/>
              <a:t>Our responsibility to communicate the most valid and reliable methods to the consumer.</a:t>
            </a:r>
          </a:p>
        </p:txBody>
      </p:sp>
    </p:spTree>
    <p:extLst>
      <p:ext uri="{BB962C8B-B14F-4D97-AF65-F5344CB8AC3E}">
        <p14:creationId xmlns:p14="http://schemas.microsoft.com/office/powerpoint/2010/main" val="143237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chemeClr val="accent1">
                    <a:lumMod val="60000"/>
                    <a:lumOff val="40000"/>
                  </a:schemeClr>
                </a:solidFill>
              </a:rPr>
              <a:t>4 STEPS to EBP [Abreu and Chang (2002)]:</a:t>
            </a:r>
            <a:r>
              <a:rPr lang="en-US" sz="3200" dirty="0">
                <a:solidFill>
                  <a:schemeClr val="accent1">
                    <a:lumMod val="60000"/>
                    <a:lumOff val="40000"/>
                  </a:schemeClr>
                </a:solidFill>
              </a:rPr>
              <a:t/>
            </a:r>
            <a:br>
              <a:rPr lang="en-US" sz="3200" dirty="0">
                <a:solidFill>
                  <a:schemeClr val="accent1">
                    <a:lumMod val="60000"/>
                    <a:lumOff val="40000"/>
                  </a:schemeClr>
                </a:solidFill>
              </a:rPr>
            </a:br>
            <a:r>
              <a:rPr lang="en-US" sz="3200" dirty="0" smtClean="0"/>
              <a:t>4) Assess </a:t>
            </a:r>
            <a:r>
              <a:rPr lang="en-US" sz="3200" dirty="0"/>
              <a:t>the effectiveness  </a:t>
            </a:r>
            <a:r>
              <a:rPr lang="en-US" sz="3200" dirty="0" smtClean="0"/>
              <a:t>and </a:t>
            </a:r>
            <a:r>
              <a:rPr lang="en-US" sz="3200" dirty="0"/>
              <a:t>proficiency                     	with the process of EBP</a:t>
            </a:r>
            <a:br>
              <a:rPr lang="en-US" sz="3200" dirty="0"/>
            </a:br>
            <a:endParaRPr lang="en-US" sz="3200" dirty="0"/>
          </a:p>
        </p:txBody>
      </p:sp>
      <p:sp>
        <p:nvSpPr>
          <p:cNvPr id="3" name="Content Placeholder 2"/>
          <p:cNvSpPr>
            <a:spLocks noGrp="1"/>
          </p:cNvSpPr>
          <p:nvPr>
            <p:ph sz="half" idx="1"/>
          </p:nvPr>
        </p:nvSpPr>
        <p:spPr>
          <a:xfrm>
            <a:off x="931985" y="2194559"/>
            <a:ext cx="4837879" cy="4522763"/>
          </a:xfrm>
        </p:spPr>
        <p:txBody>
          <a:bodyPr>
            <a:noAutofit/>
          </a:bodyPr>
          <a:lstStyle/>
          <a:p>
            <a:r>
              <a:rPr lang="en-US" sz="2800" dirty="0"/>
              <a:t>Summarize the information</a:t>
            </a:r>
          </a:p>
          <a:p>
            <a:r>
              <a:rPr lang="en-US" sz="2800" dirty="0"/>
              <a:t>Discuss possible outcomes of participation or nonparticipation in treatment</a:t>
            </a:r>
          </a:p>
          <a:p>
            <a:r>
              <a:rPr lang="en-US" sz="2800" dirty="0"/>
              <a:t>Validate inclusion in the decision-making process using numerical interpretations to enhance understanding</a:t>
            </a:r>
          </a:p>
        </p:txBody>
      </p:sp>
      <p:sp>
        <p:nvSpPr>
          <p:cNvPr id="4" name="Content Placeholder 3"/>
          <p:cNvSpPr>
            <a:spLocks noGrp="1"/>
          </p:cNvSpPr>
          <p:nvPr>
            <p:ph sz="half" idx="2"/>
          </p:nvPr>
        </p:nvSpPr>
        <p:spPr>
          <a:xfrm>
            <a:off x="6101862" y="2194560"/>
            <a:ext cx="4806930" cy="4663440"/>
          </a:xfrm>
        </p:spPr>
        <p:txBody>
          <a:bodyPr>
            <a:noAutofit/>
          </a:bodyPr>
          <a:lstStyle/>
          <a:p>
            <a:r>
              <a:rPr lang="en-US" sz="2800" dirty="0"/>
              <a:t>Refrain from using professional jargon</a:t>
            </a:r>
          </a:p>
          <a:p>
            <a:r>
              <a:rPr lang="en-US" sz="2800" dirty="0"/>
              <a:t>Make information individualized to your patient</a:t>
            </a:r>
          </a:p>
          <a:p>
            <a:r>
              <a:rPr lang="en-US" sz="2800" dirty="0"/>
              <a:t>If true, state that the evidence may be weak and why</a:t>
            </a:r>
          </a:p>
          <a:p>
            <a:r>
              <a:rPr lang="en-US" sz="2800" dirty="0"/>
              <a:t>Discuss the cost and benefit of participating or not participating in OT</a:t>
            </a:r>
          </a:p>
        </p:txBody>
      </p:sp>
    </p:spTree>
    <p:extLst>
      <p:ext uri="{BB962C8B-B14F-4D97-AF65-F5344CB8AC3E}">
        <p14:creationId xmlns:p14="http://schemas.microsoft.com/office/powerpoint/2010/main" val="90895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0160" y="1333500"/>
            <a:ext cx="9628632" cy="494956"/>
          </a:xfrm>
        </p:spPr>
        <p:txBody>
          <a:bodyPr>
            <a:normAutofit fontScale="90000"/>
          </a:bodyPr>
          <a:lstStyle/>
          <a:p>
            <a:r>
              <a:rPr lang="en-US" sz="3600" b="1" dirty="0">
                <a:solidFill>
                  <a:schemeClr val="accent1">
                    <a:lumMod val="60000"/>
                    <a:lumOff val="40000"/>
                  </a:schemeClr>
                </a:solidFill>
              </a:rPr>
              <a:t>4 STEPS to EBP [Abreu and Chang (2002)]:</a:t>
            </a:r>
            <a:r>
              <a:rPr lang="en-US" sz="3600" dirty="0">
                <a:solidFill>
                  <a:schemeClr val="accent1">
                    <a:lumMod val="60000"/>
                    <a:lumOff val="40000"/>
                  </a:schemeClr>
                </a:solidFill>
              </a:rPr>
              <a:t/>
            </a:r>
            <a:br>
              <a:rPr lang="en-US" sz="3600" dirty="0">
                <a:solidFill>
                  <a:schemeClr val="accent1">
                    <a:lumMod val="60000"/>
                    <a:lumOff val="40000"/>
                  </a:schemeClr>
                </a:solidFill>
              </a:rPr>
            </a:br>
            <a:r>
              <a:rPr lang="en-US" sz="3600" dirty="0">
                <a:solidFill>
                  <a:schemeClr val="accent1">
                    <a:lumMod val="60000"/>
                    <a:lumOff val="40000"/>
                  </a:schemeClr>
                </a:solidFill>
              </a:rPr>
              <a:t>	</a:t>
            </a:r>
            <a:r>
              <a:rPr lang="en-US" sz="2700" b="1" dirty="0">
                <a:solidFill>
                  <a:schemeClr val="bg2"/>
                </a:solidFill>
              </a:rPr>
              <a:t>4</a:t>
            </a:r>
            <a:r>
              <a:rPr lang="en-US" sz="2700" b="1" dirty="0" smtClean="0">
                <a:solidFill>
                  <a:schemeClr val="bg2"/>
                </a:solidFill>
              </a:rPr>
              <a:t>) </a:t>
            </a:r>
            <a:r>
              <a:rPr lang="en-US" dirty="0" smtClean="0"/>
              <a:t>Assess </a:t>
            </a:r>
            <a:r>
              <a:rPr lang="en-US" dirty="0"/>
              <a:t>the effectiveness </a:t>
            </a:r>
            <a:r>
              <a:rPr lang="en-US" dirty="0" smtClean="0"/>
              <a:t>and </a:t>
            </a:r>
            <a:r>
              <a:rPr lang="en-US" dirty="0"/>
              <a:t>proficiency                     	with the process of EBP</a:t>
            </a:r>
            <a:br>
              <a:rPr lang="en-US" dirty="0"/>
            </a:br>
            <a:r>
              <a:rPr lang="en-US" dirty="0"/>
              <a:t/>
            </a:r>
            <a:br>
              <a:rPr lang="en-US" dirty="0"/>
            </a:br>
            <a:endParaRPr lang="en-US" dirty="0"/>
          </a:p>
        </p:txBody>
      </p:sp>
      <p:sp>
        <p:nvSpPr>
          <p:cNvPr id="3" name="Content Placeholder 2"/>
          <p:cNvSpPr>
            <a:spLocks noGrp="1"/>
          </p:cNvSpPr>
          <p:nvPr>
            <p:ph sz="half" idx="1"/>
          </p:nvPr>
        </p:nvSpPr>
        <p:spPr>
          <a:xfrm>
            <a:off x="615462" y="2194560"/>
            <a:ext cx="5609491" cy="4856870"/>
          </a:xfrm>
          <a:solidFill>
            <a:schemeClr val="tx2">
              <a:lumMod val="65000"/>
              <a:lumOff val="35000"/>
            </a:schemeClr>
          </a:solidFill>
        </p:spPr>
        <p:txBody>
          <a:bodyPr>
            <a:noAutofit/>
          </a:bodyPr>
          <a:lstStyle/>
          <a:p>
            <a:r>
              <a:rPr lang="en-US" sz="2800" dirty="0">
                <a:solidFill>
                  <a:schemeClr val="accent1">
                    <a:lumMod val="60000"/>
                    <a:lumOff val="40000"/>
                  </a:schemeClr>
                </a:solidFill>
              </a:rPr>
              <a:t>New research is continuously being published </a:t>
            </a:r>
          </a:p>
          <a:p>
            <a:r>
              <a:rPr lang="en-US" sz="2800" dirty="0">
                <a:solidFill>
                  <a:schemeClr val="accent1">
                    <a:lumMod val="60000"/>
                    <a:lumOff val="40000"/>
                  </a:schemeClr>
                </a:solidFill>
              </a:rPr>
              <a:t>More accessible to improve credibility and improve our practice</a:t>
            </a:r>
          </a:p>
          <a:p>
            <a:r>
              <a:rPr lang="en-US" sz="2800" dirty="0">
                <a:solidFill>
                  <a:schemeClr val="accent1">
                    <a:lumMod val="60000"/>
                    <a:lumOff val="40000"/>
                  </a:schemeClr>
                </a:solidFill>
              </a:rPr>
              <a:t>Evaluate whether the interventions that YOU choose are simply based on your personal preferences OR</a:t>
            </a:r>
          </a:p>
          <a:p>
            <a:r>
              <a:rPr lang="en-US" sz="2800" dirty="0">
                <a:solidFill>
                  <a:schemeClr val="accent1">
                    <a:lumMod val="60000"/>
                    <a:lumOff val="40000"/>
                  </a:schemeClr>
                </a:solidFill>
              </a:rPr>
              <a:t>The best choices for the functional outcomes of your clients</a:t>
            </a:r>
          </a:p>
        </p:txBody>
      </p:sp>
      <p:sp>
        <p:nvSpPr>
          <p:cNvPr id="4" name="Content Placeholder 3"/>
          <p:cNvSpPr>
            <a:spLocks noGrp="1"/>
          </p:cNvSpPr>
          <p:nvPr>
            <p:ph sz="half" idx="2"/>
          </p:nvPr>
        </p:nvSpPr>
        <p:spPr>
          <a:xfrm>
            <a:off x="6415367" y="2194560"/>
            <a:ext cx="5225647" cy="4856870"/>
          </a:xfrm>
          <a:solidFill>
            <a:schemeClr val="tx2">
              <a:lumMod val="65000"/>
              <a:lumOff val="35000"/>
            </a:schemeClr>
          </a:solidFill>
        </p:spPr>
        <p:txBody>
          <a:bodyPr>
            <a:noAutofit/>
          </a:bodyPr>
          <a:lstStyle/>
          <a:p>
            <a:r>
              <a:rPr lang="en-US" sz="2800" b="1" dirty="0">
                <a:solidFill>
                  <a:schemeClr val="accent1">
                    <a:lumMod val="60000"/>
                    <a:lumOff val="40000"/>
                  </a:schemeClr>
                </a:solidFill>
              </a:rPr>
              <a:t>Reason to Become a member of the AOTA</a:t>
            </a:r>
          </a:p>
          <a:p>
            <a:r>
              <a:rPr lang="en-US" sz="2800" dirty="0">
                <a:solidFill>
                  <a:schemeClr val="accent1">
                    <a:lumMod val="60000"/>
                    <a:lumOff val="40000"/>
                  </a:schemeClr>
                </a:solidFill>
              </a:rPr>
              <a:t>Access to new research to assist with quality of services, OT outcome literature and the importance to demonstrate the value of OT interventions. </a:t>
            </a:r>
          </a:p>
          <a:p>
            <a:r>
              <a:rPr lang="en-US" sz="2800" dirty="0">
                <a:solidFill>
                  <a:schemeClr val="accent1">
                    <a:lumMod val="60000"/>
                    <a:lumOff val="40000"/>
                  </a:schemeClr>
                </a:solidFill>
              </a:rPr>
              <a:t>AOTA’s Evidence-Based Literature Review Project</a:t>
            </a:r>
          </a:p>
        </p:txBody>
      </p:sp>
    </p:spTree>
    <p:extLst>
      <p:ext uri="{BB962C8B-B14F-4D97-AF65-F5344CB8AC3E}">
        <p14:creationId xmlns:p14="http://schemas.microsoft.com/office/powerpoint/2010/main" val="297966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460499252"/>
              </p:ext>
            </p:extLst>
          </p:nvPr>
        </p:nvGraphicFramePr>
        <p:xfrm>
          <a:off x="5704114" y="1632857"/>
          <a:ext cx="6487886" cy="4259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val="4073726043"/>
              </p:ext>
            </p:extLst>
          </p:nvPr>
        </p:nvGraphicFramePr>
        <p:xfrm>
          <a:off x="0" y="0"/>
          <a:ext cx="6132136" cy="419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379089" y="5562600"/>
            <a:ext cx="3581400" cy="91440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Disseminate and Communicate Knowledge</a:t>
            </a:r>
          </a:p>
        </p:txBody>
      </p:sp>
    </p:spTree>
    <p:extLst>
      <p:ext uri="{BB962C8B-B14F-4D97-AF65-F5344CB8AC3E}">
        <p14:creationId xmlns:p14="http://schemas.microsoft.com/office/powerpoint/2010/main" val="126884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60000"/>
                    <a:lumOff val="40000"/>
                  </a:schemeClr>
                </a:solidFill>
              </a:rPr>
              <a:t>Where do I start?</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2226" y="2193925"/>
            <a:ext cx="3605635" cy="3987800"/>
          </a:xfrm>
        </p:spPr>
      </p:pic>
      <p:sp>
        <p:nvSpPr>
          <p:cNvPr id="7" name="Content Placeholder 6"/>
          <p:cNvSpPr>
            <a:spLocks noGrp="1"/>
          </p:cNvSpPr>
          <p:nvPr>
            <p:ph sz="half" idx="2"/>
          </p:nvPr>
        </p:nvSpPr>
        <p:spPr/>
        <p:txBody>
          <a:bodyPr>
            <a:normAutofit fontScale="92500" lnSpcReduction="10000"/>
          </a:bodyPr>
          <a:lstStyle/>
          <a:p>
            <a:r>
              <a:rPr lang="en-US" dirty="0">
                <a:hlinkClick r:id="rId3"/>
              </a:rPr>
              <a:t>http://www.aota.org/Practice/Researchers.aspx</a:t>
            </a:r>
            <a:r>
              <a:rPr lang="en-US" dirty="0"/>
              <a:t> </a:t>
            </a:r>
          </a:p>
          <a:p>
            <a:r>
              <a:rPr lang="en-US" b="1" dirty="0"/>
              <a:t>Common Data Elements </a:t>
            </a:r>
            <a:r>
              <a:rPr lang="en-US" dirty="0"/>
              <a:t>(CDE)- Wen, P.S. </a:t>
            </a:r>
          </a:p>
          <a:p>
            <a:r>
              <a:rPr lang="en-US" dirty="0"/>
              <a:t>Sets of assessments that experts organized based on subject-specific and topic driven data-elements</a:t>
            </a:r>
          </a:p>
          <a:p>
            <a:r>
              <a:rPr lang="en-US" dirty="0"/>
              <a:t>Select a subject and a topic and get a list of high-quality assessments</a:t>
            </a:r>
          </a:p>
          <a:p>
            <a:r>
              <a:rPr lang="en-US" dirty="0">
                <a:hlinkClick r:id="rId4"/>
              </a:rPr>
              <a:t>http://www.commondataelements.ninds.nih.gov/default.aspx#page=D\efault</a:t>
            </a:r>
            <a:r>
              <a:rPr lang="en-US" dirty="0"/>
              <a:t> </a:t>
            </a:r>
          </a:p>
          <a:p>
            <a:endParaRPr lang="en-US" dirty="0"/>
          </a:p>
          <a:p>
            <a:endParaRPr lang="en-US" dirty="0"/>
          </a:p>
        </p:txBody>
      </p:sp>
    </p:spTree>
    <p:extLst>
      <p:ext uri="{BB962C8B-B14F-4D97-AF65-F5344CB8AC3E}">
        <p14:creationId xmlns:p14="http://schemas.microsoft.com/office/powerpoint/2010/main" val="105100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Incorporating EBP into Fieldwork </a:t>
            </a:r>
          </a:p>
        </p:txBody>
      </p:sp>
      <p:sp>
        <p:nvSpPr>
          <p:cNvPr id="3" name="Content Placeholder 2"/>
          <p:cNvSpPr>
            <a:spLocks noGrp="1"/>
          </p:cNvSpPr>
          <p:nvPr>
            <p:ph idx="1"/>
          </p:nvPr>
        </p:nvSpPr>
        <p:spPr>
          <a:xfrm>
            <a:off x="0" y="2190749"/>
            <a:ext cx="12192000" cy="4667251"/>
          </a:xfrm>
        </p:spPr>
        <p:txBody>
          <a:bodyPr>
            <a:normAutofit fontScale="85000" lnSpcReduction="20000"/>
          </a:bodyPr>
          <a:lstStyle/>
          <a:p>
            <a:pPr marL="457200" indent="-457200">
              <a:buAutoNum type="arabicParenR"/>
            </a:pPr>
            <a:r>
              <a:rPr lang="en-US" sz="2600" dirty="0"/>
              <a:t>Incorporate EBP into the FW objectives</a:t>
            </a:r>
          </a:p>
          <a:p>
            <a:pPr marL="457200" indent="-457200">
              <a:buAutoNum type="arabicParenR"/>
            </a:pPr>
            <a:r>
              <a:rPr lang="en-US" sz="2600" dirty="0"/>
              <a:t>Assign readings for students to learn about certain topics, diagnoses, treatments</a:t>
            </a:r>
          </a:p>
          <a:p>
            <a:pPr marL="457200" indent="-457200">
              <a:buAutoNum type="arabicParenR"/>
            </a:pPr>
            <a:r>
              <a:rPr lang="en-US" sz="2600" dirty="0"/>
              <a:t>Use evidence-based assessments and interventions</a:t>
            </a:r>
          </a:p>
          <a:p>
            <a:pPr marL="457200" indent="-457200">
              <a:buAutoNum type="arabicParenR"/>
            </a:pPr>
            <a:r>
              <a:rPr lang="en-US" sz="2600" dirty="0"/>
              <a:t>Describe the evidence you used to determine your assessments and interventions</a:t>
            </a:r>
          </a:p>
          <a:p>
            <a:pPr marL="457200" indent="-457200">
              <a:buAutoNum type="arabicParenR"/>
            </a:pPr>
            <a:r>
              <a:rPr lang="en-US" sz="2600" dirty="0"/>
              <a:t>Justify and advocate for services based on evidence</a:t>
            </a:r>
          </a:p>
          <a:p>
            <a:pPr marL="457200" indent="-457200">
              <a:buAutoNum type="arabicParenR"/>
            </a:pPr>
            <a:r>
              <a:rPr lang="en-US" sz="2600" dirty="0"/>
              <a:t>Students plan presentations that incorporate evidence</a:t>
            </a:r>
          </a:p>
          <a:p>
            <a:pPr marL="457200" indent="-457200">
              <a:buAutoNum type="arabicParenR"/>
            </a:pPr>
            <a:r>
              <a:rPr lang="en-US" sz="2600" dirty="0"/>
              <a:t>Collaborate with the student to write a Critically Appraised Paper through AOTA’s Evidence Exchange </a:t>
            </a:r>
            <a:r>
              <a:rPr lang="en-US" sz="2600" dirty="0">
                <a:hlinkClick r:id="rId2"/>
              </a:rPr>
              <a:t>https://www.aota.org/Practice/Researchers.aspx</a:t>
            </a:r>
            <a:r>
              <a:rPr lang="en-US" sz="2600" dirty="0"/>
              <a:t>  </a:t>
            </a:r>
          </a:p>
          <a:p>
            <a:pPr marL="457200" indent="-457200">
              <a:buAutoNum type="arabicParenR"/>
            </a:pPr>
            <a:r>
              <a:rPr lang="en-US" sz="2600" dirty="0"/>
              <a:t>Collaborate with students to develop evidence-based practice guidelines, protocols or recommendations specific to your setting and client population</a:t>
            </a:r>
          </a:p>
          <a:p>
            <a:pPr marL="0" indent="0">
              <a:buNone/>
            </a:pPr>
            <a:r>
              <a:rPr lang="en-US" dirty="0"/>
              <a:t> </a:t>
            </a:r>
          </a:p>
        </p:txBody>
      </p:sp>
    </p:spTree>
    <p:extLst>
      <p:ext uri="{BB962C8B-B14F-4D97-AF65-F5344CB8AC3E}">
        <p14:creationId xmlns:p14="http://schemas.microsoft.com/office/powerpoint/2010/main" val="394701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Lifelong Learning</a:t>
            </a:r>
          </a:p>
        </p:txBody>
      </p:sp>
      <p:sp>
        <p:nvSpPr>
          <p:cNvPr id="3" name="Content Placeholder 2"/>
          <p:cNvSpPr>
            <a:spLocks noGrp="1"/>
          </p:cNvSpPr>
          <p:nvPr>
            <p:ph idx="1"/>
          </p:nvPr>
        </p:nvSpPr>
        <p:spPr/>
        <p:txBody>
          <a:bodyPr>
            <a:normAutofit/>
          </a:bodyPr>
          <a:lstStyle/>
          <a:p>
            <a:r>
              <a:rPr lang="en-US" sz="2800" dirty="0"/>
              <a:t>This starts in educational institutions</a:t>
            </a:r>
          </a:p>
          <a:p>
            <a:r>
              <a:rPr lang="en-US" sz="2800" dirty="0"/>
              <a:t>Continues in Fieldwork</a:t>
            </a:r>
          </a:p>
          <a:p>
            <a:r>
              <a:rPr lang="en-US" sz="2800" dirty="0"/>
              <a:t>A Basis for effective practice </a:t>
            </a:r>
          </a:p>
        </p:txBody>
      </p:sp>
    </p:spTree>
    <p:extLst>
      <p:ext uri="{BB962C8B-B14F-4D97-AF65-F5344CB8AC3E}">
        <p14:creationId xmlns:p14="http://schemas.microsoft.com/office/powerpoint/2010/main" val="91886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Resources for EBP</a:t>
            </a:r>
            <a:br>
              <a:rPr lang="en-US" sz="3200" dirty="0"/>
            </a:br>
            <a:r>
              <a:rPr lang="en-US" sz="3200" dirty="0"/>
              <a:t>Journals</a:t>
            </a:r>
            <a:endParaRPr lang="en-US" dirty="0"/>
          </a:p>
        </p:txBody>
      </p:sp>
      <p:sp>
        <p:nvSpPr>
          <p:cNvPr id="4" name="Content Placeholder 3"/>
          <p:cNvSpPr>
            <a:spLocks noGrp="1"/>
          </p:cNvSpPr>
          <p:nvPr>
            <p:ph sz="half" idx="1"/>
          </p:nvPr>
        </p:nvSpPr>
        <p:spPr/>
        <p:txBody>
          <a:bodyPr>
            <a:normAutofit fontScale="92500"/>
          </a:bodyPr>
          <a:lstStyle/>
          <a:p>
            <a:r>
              <a:rPr lang="en-US" i="1" dirty="0"/>
              <a:t>American Journal of Occupational Therapy</a:t>
            </a:r>
          </a:p>
          <a:p>
            <a:r>
              <a:rPr lang="en-US" i="1" dirty="0"/>
              <a:t>Journal of the American Medical Association</a:t>
            </a:r>
          </a:p>
          <a:p>
            <a:r>
              <a:rPr lang="en-US" i="1" dirty="0"/>
              <a:t>Archives of Physical Medicine and Rehabilitation</a:t>
            </a:r>
          </a:p>
          <a:p>
            <a:r>
              <a:rPr lang="en-US" i="1" dirty="0"/>
              <a:t>Developmental and Behavioral Pediatrics</a:t>
            </a:r>
          </a:p>
          <a:p>
            <a:r>
              <a:rPr lang="en-US" i="1" dirty="0"/>
              <a:t>Journal of Pediatrics			</a:t>
            </a:r>
          </a:p>
        </p:txBody>
      </p:sp>
      <p:sp>
        <p:nvSpPr>
          <p:cNvPr id="5" name="Content Placeholder 4"/>
          <p:cNvSpPr>
            <a:spLocks noGrp="1"/>
          </p:cNvSpPr>
          <p:nvPr>
            <p:ph sz="half" idx="2"/>
          </p:nvPr>
        </p:nvSpPr>
        <p:spPr/>
        <p:txBody>
          <a:bodyPr>
            <a:normAutofit fontScale="92500"/>
          </a:bodyPr>
          <a:lstStyle/>
          <a:p>
            <a:r>
              <a:rPr lang="en-US" i="1" dirty="0"/>
              <a:t>Journal of Abnormal Child Psychology</a:t>
            </a:r>
          </a:p>
          <a:p>
            <a:r>
              <a:rPr lang="en-US" i="1" dirty="0"/>
              <a:t>Australian Journal of Occupational Therapy,</a:t>
            </a:r>
          </a:p>
          <a:p>
            <a:r>
              <a:rPr lang="en-US" i="1" dirty="0"/>
              <a:t> New England Journal of Medicine</a:t>
            </a:r>
          </a:p>
          <a:p>
            <a:r>
              <a:rPr lang="en-US" i="1" dirty="0"/>
              <a:t>OTJR</a:t>
            </a:r>
          </a:p>
          <a:p>
            <a:r>
              <a:rPr lang="en-US" i="1" dirty="0"/>
              <a:t>Occupation, Participation and Health</a:t>
            </a:r>
          </a:p>
          <a:p>
            <a:r>
              <a:rPr lang="en-US" i="1" dirty="0"/>
              <a:t>Journal of Rehabilitation Medicine</a:t>
            </a:r>
          </a:p>
          <a:p>
            <a:r>
              <a:rPr lang="en-US" i="1" dirty="0"/>
              <a:t>Journal of Hand Surgery</a:t>
            </a:r>
          </a:p>
        </p:txBody>
      </p:sp>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Resources for EBP</a:t>
            </a:r>
            <a:br>
              <a:rPr lang="en-US" sz="4000" dirty="0"/>
            </a:br>
            <a:r>
              <a:rPr lang="en-US" sz="4000" dirty="0"/>
              <a:t>Websites</a:t>
            </a:r>
          </a:p>
        </p:txBody>
      </p:sp>
      <p:sp>
        <p:nvSpPr>
          <p:cNvPr id="4" name="Text Placeholder 3"/>
          <p:cNvSpPr>
            <a:spLocks noGrp="1"/>
          </p:cNvSpPr>
          <p:nvPr>
            <p:ph type="body" sz="half" idx="2"/>
          </p:nvPr>
        </p:nvSpPr>
        <p:spPr>
          <a:xfrm>
            <a:off x="1291819" y="2465293"/>
            <a:ext cx="10764714" cy="4392707"/>
          </a:xfrm>
        </p:spPr>
        <p:txBody>
          <a:bodyPr>
            <a:normAutofit fontScale="92500" lnSpcReduction="20000"/>
          </a:bodyPr>
          <a:lstStyle/>
          <a:p>
            <a:r>
              <a:rPr lang="en-US" sz="2400" dirty="0">
                <a:hlinkClick r:id="rId2"/>
              </a:rPr>
              <a:t>http://www.aota.org/Practice/Researchers/EBP-Resources.aspx</a:t>
            </a:r>
            <a:r>
              <a:rPr lang="en-US" sz="2400" dirty="0"/>
              <a:t> </a:t>
            </a:r>
            <a:endParaRPr lang="en-US" dirty="0"/>
          </a:p>
          <a:p>
            <a:r>
              <a:rPr lang="en-US" dirty="0">
                <a:hlinkClick r:id="rId3"/>
              </a:rPr>
              <a:t>http://www.aota.org/Practice/Researchers/practice-guidelines.aspx</a:t>
            </a:r>
          </a:p>
          <a:p>
            <a:r>
              <a:rPr lang="en-US" dirty="0">
                <a:hlinkClick r:id="rId3"/>
              </a:rPr>
              <a:t>www.nbcot.org</a:t>
            </a:r>
            <a:r>
              <a:rPr lang="en-US" dirty="0"/>
              <a:t> (with membership only)</a:t>
            </a:r>
          </a:p>
          <a:p>
            <a:r>
              <a:rPr lang="en-US" dirty="0">
                <a:hlinkClick r:id="rId4"/>
              </a:rPr>
              <a:t>www.otseeker.com</a:t>
            </a:r>
            <a:r>
              <a:rPr lang="en-US" dirty="0"/>
              <a:t>  </a:t>
            </a:r>
          </a:p>
          <a:p>
            <a:r>
              <a:rPr lang="en-US" dirty="0">
                <a:hlinkClick r:id="rId5"/>
              </a:rPr>
              <a:t>www.ahrq.gov</a:t>
            </a:r>
            <a:r>
              <a:rPr lang="en-US" dirty="0"/>
              <a:t> </a:t>
            </a:r>
          </a:p>
          <a:p>
            <a:r>
              <a:rPr lang="en-US" dirty="0">
                <a:hlinkClick r:id="rId6"/>
              </a:rPr>
              <a:t>http://www.commondataelements.ninds.nih.gov/default.aspx#page=Default</a:t>
            </a:r>
            <a:r>
              <a:rPr lang="en-US" dirty="0"/>
              <a:t> </a:t>
            </a:r>
          </a:p>
          <a:p>
            <a:r>
              <a:rPr lang="en-US" b="1" dirty="0"/>
              <a:t>Free Access databases:</a:t>
            </a:r>
          </a:p>
          <a:p>
            <a:r>
              <a:rPr lang="en-US" dirty="0">
                <a:hlinkClick r:id="rId7"/>
              </a:rPr>
              <a:t>www.ncbi.nlm.nig.gov/pubmed</a:t>
            </a:r>
            <a:r>
              <a:rPr lang="en-US" dirty="0"/>
              <a:t> </a:t>
            </a:r>
          </a:p>
          <a:p>
            <a:r>
              <a:rPr lang="en-US" dirty="0">
                <a:hlinkClick r:id="rId8"/>
              </a:rPr>
              <a:t>www.cochrane.org</a:t>
            </a:r>
            <a:r>
              <a:rPr lang="en-US" dirty="0"/>
              <a:t> </a:t>
            </a:r>
          </a:p>
          <a:p>
            <a:r>
              <a:rPr lang="en-US" dirty="0">
                <a:hlinkClick r:id="rId5"/>
              </a:rPr>
              <a:t>www.ahrq.gov</a:t>
            </a:r>
            <a:r>
              <a:rPr lang="en-US" dirty="0"/>
              <a:t>  </a:t>
            </a:r>
          </a:p>
        </p:txBody>
      </p:sp>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References</a:t>
            </a:r>
          </a:p>
        </p:txBody>
      </p:sp>
      <p:sp>
        <p:nvSpPr>
          <p:cNvPr id="3" name="Content Placeholder 2"/>
          <p:cNvSpPr>
            <a:spLocks noGrp="1"/>
          </p:cNvSpPr>
          <p:nvPr>
            <p:ph idx="1"/>
          </p:nvPr>
        </p:nvSpPr>
        <p:spPr/>
        <p:txBody>
          <a:bodyPr>
            <a:normAutofit fontScale="92500"/>
          </a:bodyPr>
          <a:lstStyle/>
          <a:p>
            <a:pPr marL="0" indent="0">
              <a:buNone/>
            </a:pPr>
            <a:r>
              <a:rPr lang="en-US" dirty="0"/>
              <a:t>Bergner, J.L. (2018). Field report: navigating fieldwork placements using 	occupation-based models. </a:t>
            </a:r>
            <a:r>
              <a:rPr lang="en-US" i="1" dirty="0"/>
              <a:t>OT Practice, 23</a:t>
            </a:r>
            <a:r>
              <a:rPr lang="en-US" dirty="0"/>
              <a:t>(8), 14-17. 	</a:t>
            </a:r>
            <a:r>
              <a:rPr lang="en-US" dirty="0">
                <a:hlinkClick r:id="rId2"/>
              </a:rPr>
              <a:t>http://doi.org/10.7138/otp.2018.2308.field</a:t>
            </a:r>
            <a:r>
              <a:rPr lang="en-US" dirty="0"/>
              <a:t> </a:t>
            </a:r>
            <a:endParaRPr lang="en-US" i="1" dirty="0"/>
          </a:p>
          <a:p>
            <a:pPr marL="0" indent="0">
              <a:buNone/>
            </a:pPr>
            <a:r>
              <a:rPr lang="en-US" dirty="0"/>
              <a:t>Meriano, C. &amp; Latella, D. (2016). Occupational therapy interventions: Function and 	occupations. (2</a:t>
            </a:r>
            <a:r>
              <a:rPr lang="en-US" baseline="30000" dirty="0"/>
              <a:t>nd</a:t>
            </a:r>
            <a:r>
              <a:rPr lang="en-US" dirty="0"/>
              <a:t> ed.). Thorofare, NJ: Slack.</a:t>
            </a:r>
          </a:p>
          <a:p>
            <a:pPr marL="0" indent="0">
              <a:buNone/>
            </a:pPr>
            <a:r>
              <a:rPr lang="en-US" dirty="0"/>
              <a:t>Pendleton, H. M., &amp; Schulttz-Krohn, W. (Eds.). (2013). Pedretti’s: Occupational </a:t>
            </a:r>
            <a:r>
              <a:rPr lang="en-US" dirty="0" smtClean="0"/>
              <a:t>therapy</a:t>
            </a:r>
            <a:r>
              <a:rPr lang="en-US" dirty="0"/>
              <a:t>: </a:t>
            </a:r>
            <a:r>
              <a:rPr lang="en-US" dirty="0" smtClean="0"/>
              <a:t>	Practice </a:t>
            </a:r>
            <a:r>
              <a:rPr lang="en-US" dirty="0"/>
              <a:t>skills for physical dysfunction. (7</a:t>
            </a:r>
            <a:r>
              <a:rPr lang="en-US" baseline="30000" dirty="0"/>
              <a:t>th</a:t>
            </a:r>
            <a:r>
              <a:rPr lang="en-US" dirty="0"/>
              <a:t> ed.). St. Louis, MO: </a:t>
            </a:r>
            <a:r>
              <a:rPr lang="en-US" dirty="0" smtClean="0"/>
              <a:t>Elsevier</a:t>
            </a:r>
            <a:r>
              <a:rPr lang="en-US" dirty="0"/>
              <a:t>.</a:t>
            </a:r>
          </a:p>
          <a:p>
            <a:pPr marL="0" indent="0">
              <a:buNone/>
            </a:pPr>
            <a:r>
              <a:rPr lang="en-US" dirty="0"/>
              <a:t>Sladyk, K. (Ed.). (2015). Ryan’s occupational therapy assistant: Principles, practice 	issues, and techniques. (5</a:t>
            </a:r>
            <a:r>
              <a:rPr lang="en-US" baseline="30000" dirty="0"/>
              <a:t>th</a:t>
            </a:r>
            <a:r>
              <a:rPr lang="en-US" dirty="0"/>
              <a:t> ed.). Thorofare, NJ: Slack.</a:t>
            </a:r>
          </a:p>
          <a:p>
            <a:pPr marL="0" indent="0">
              <a:buNone/>
            </a:pPr>
            <a:r>
              <a:rPr lang="en-US" dirty="0"/>
              <a:t>Wen, P. S. “Have you Heard of Common Data Elements” FOTA newsletter</a:t>
            </a:r>
          </a:p>
          <a:p>
            <a:pPr marL="0" indent="0">
              <a:buNone/>
            </a:pPr>
            <a:endParaRPr lang="en-US" dirty="0"/>
          </a:p>
          <a:p>
            <a:endParaRPr lang="en-US" dirty="0"/>
          </a:p>
        </p:txBody>
      </p:sp>
    </p:spTree>
    <p:extLst>
      <p:ext uri="{BB962C8B-B14F-4D97-AF65-F5344CB8AC3E}">
        <p14:creationId xmlns:p14="http://schemas.microsoft.com/office/powerpoint/2010/main" val="117585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Learning</a:t>
            </a:r>
          </a:p>
        </p:txBody>
      </p:sp>
      <p:sp>
        <p:nvSpPr>
          <p:cNvPr id="3" name="Content Placeholder 2"/>
          <p:cNvSpPr>
            <a:spLocks noGrp="1"/>
          </p:cNvSpPr>
          <p:nvPr>
            <p:ph idx="1"/>
          </p:nvPr>
        </p:nvSpPr>
        <p:spPr>
          <a:xfrm>
            <a:off x="304800" y="2190749"/>
            <a:ext cx="5283200" cy="4476751"/>
          </a:xfrm>
        </p:spPr>
        <p:txBody>
          <a:bodyPr>
            <a:normAutofit/>
          </a:bodyPr>
          <a:lstStyle/>
          <a:p>
            <a:r>
              <a:rPr lang="en-US" sz="2400" dirty="0"/>
              <a:t>A student that is out of sync or scattered causes misunderstandings in the clinic between the student and FWE. </a:t>
            </a:r>
          </a:p>
          <a:p>
            <a:r>
              <a:rPr lang="en-US" sz="2400" dirty="0"/>
              <a:t>This causes a loss of confidence and promotes the student to resort to imitating what they think the FWE wants them to do.</a:t>
            </a:r>
          </a:p>
          <a:p>
            <a:pPr lvl="1"/>
            <a:r>
              <a:rPr lang="en-US" sz="2400" dirty="0"/>
              <a:t>This is a missed opportunity, limiting the students to think like a practitioner</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700" y="2095499"/>
            <a:ext cx="5545799" cy="4422775"/>
          </a:xfrm>
          <a:prstGeom prst="rect">
            <a:avLst/>
          </a:prstGeom>
        </p:spPr>
      </p:pic>
    </p:spTree>
    <p:extLst>
      <p:ext uri="{BB962C8B-B14F-4D97-AF65-F5344CB8AC3E}">
        <p14:creationId xmlns:p14="http://schemas.microsoft.com/office/powerpoint/2010/main" val="175873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Learning Process</a:t>
            </a:r>
          </a:p>
        </p:txBody>
      </p:sp>
      <p:sp>
        <p:nvSpPr>
          <p:cNvPr id="3" name="Content Placeholder 2"/>
          <p:cNvSpPr>
            <a:spLocks noGrp="1"/>
          </p:cNvSpPr>
          <p:nvPr>
            <p:ph idx="1"/>
          </p:nvPr>
        </p:nvSpPr>
        <p:spPr/>
        <p:txBody>
          <a:bodyPr>
            <a:noAutofit/>
          </a:bodyPr>
          <a:lstStyle/>
          <a:p>
            <a:r>
              <a:rPr lang="en-US" sz="2800" dirty="0"/>
              <a:t>Bergner (2018) discusses incorporating occupation-based models with students. </a:t>
            </a:r>
          </a:p>
          <a:p>
            <a:r>
              <a:rPr lang="en-US" sz="2800" dirty="0"/>
              <a:t>FWE: </a:t>
            </a:r>
          </a:p>
          <a:p>
            <a:pPr lvl="2"/>
            <a:r>
              <a:rPr lang="en-US" sz="2800" dirty="0"/>
              <a:t>Develop an understanding of the different occupation-based models</a:t>
            </a:r>
          </a:p>
          <a:p>
            <a:pPr lvl="2"/>
            <a:r>
              <a:rPr lang="en-US" sz="2800" dirty="0"/>
              <a:t>Aid the student to identify &amp; classify which models are being used </a:t>
            </a:r>
          </a:p>
          <a:p>
            <a:pPr lvl="2"/>
            <a:r>
              <a:rPr lang="en-US" sz="2800" dirty="0"/>
              <a:t>The student applies and integrates the model </a:t>
            </a:r>
          </a:p>
          <a:p>
            <a:pPr lvl="2"/>
            <a:r>
              <a:rPr lang="en-US" sz="2800" dirty="0"/>
              <a:t>Use a layering approach</a:t>
            </a:r>
          </a:p>
          <a:p>
            <a:pPr lvl="2"/>
            <a:endParaRPr lang="en-US" sz="2800" dirty="0"/>
          </a:p>
        </p:txBody>
      </p:sp>
    </p:spTree>
    <p:extLst>
      <p:ext uri="{BB962C8B-B14F-4D97-AF65-F5344CB8AC3E}">
        <p14:creationId xmlns:p14="http://schemas.microsoft.com/office/powerpoint/2010/main" val="116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Learning</a:t>
            </a:r>
          </a:p>
        </p:txBody>
      </p:sp>
      <p:sp>
        <p:nvSpPr>
          <p:cNvPr id="3" name="Content Placeholder 2"/>
          <p:cNvSpPr>
            <a:spLocks noGrp="1"/>
          </p:cNvSpPr>
          <p:nvPr>
            <p:ph idx="1"/>
          </p:nvPr>
        </p:nvSpPr>
        <p:spPr>
          <a:xfrm>
            <a:off x="203200" y="2032000"/>
            <a:ext cx="5168900" cy="4144962"/>
          </a:xfrm>
        </p:spPr>
        <p:txBody>
          <a:bodyPr/>
          <a:lstStyle/>
          <a:p>
            <a:pPr marL="0" indent="0">
              <a:buNone/>
            </a:pPr>
            <a:r>
              <a:rPr lang="en-US" sz="2400" dirty="0"/>
              <a:t>Having a model to process and integrate the information provides a </a:t>
            </a:r>
            <a:r>
              <a:rPr lang="en-US" sz="2400" b="1" dirty="0"/>
              <a:t>huge step </a:t>
            </a:r>
            <a:r>
              <a:rPr lang="en-US" sz="2400" dirty="0"/>
              <a:t>in their learning and understanding. </a:t>
            </a:r>
          </a:p>
          <a:p>
            <a:r>
              <a:rPr lang="en-US" sz="2400" dirty="0"/>
              <a:t>Improves confidence in unfamiliar situations</a:t>
            </a:r>
          </a:p>
          <a:p>
            <a:r>
              <a:rPr lang="en-US" sz="2400" dirty="0"/>
              <a:t>Provides a stronger professional identity</a:t>
            </a:r>
          </a:p>
          <a:p>
            <a:r>
              <a:rPr lang="en-US" sz="2400" dirty="0"/>
              <a:t>Increases problem solving abilities</a:t>
            </a:r>
          </a:p>
          <a:p>
            <a:pPr marL="0" indent="0">
              <a:buNone/>
            </a:pPr>
            <a:endParaRPr lang="en-US" dirty="0"/>
          </a:p>
        </p:txBody>
      </p:sp>
      <p:sp>
        <p:nvSpPr>
          <p:cNvPr id="4" name="Rectangle 3"/>
          <p:cNvSpPr/>
          <p:nvPr/>
        </p:nvSpPr>
        <p:spPr>
          <a:xfrm>
            <a:off x="5664200" y="3097937"/>
            <a:ext cx="5626100" cy="461665"/>
          </a:xfrm>
          <a:prstGeom prst="rect">
            <a:avLst/>
          </a:prstGeom>
        </p:spPr>
        <p:txBody>
          <a:bodyPr wrap="square">
            <a:spAutoFit/>
          </a:bodyPr>
          <a:lstStyle/>
          <a:p>
            <a:r>
              <a:rPr lang="en-US" sz="24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893" y="2416899"/>
            <a:ext cx="5026507" cy="3760063"/>
          </a:xfrm>
          <a:prstGeom prst="rect">
            <a:avLst/>
          </a:prstGeom>
        </p:spPr>
      </p:pic>
    </p:spTree>
    <p:extLst>
      <p:ext uri="{BB962C8B-B14F-4D97-AF65-F5344CB8AC3E}">
        <p14:creationId xmlns:p14="http://schemas.microsoft.com/office/powerpoint/2010/main" val="12563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Occupation-based Models for Student Learning</a:t>
            </a:r>
          </a:p>
        </p:txBody>
      </p:sp>
      <p:sp>
        <p:nvSpPr>
          <p:cNvPr id="3" name="Content Placeholder 2"/>
          <p:cNvSpPr>
            <a:spLocks noGrp="1"/>
          </p:cNvSpPr>
          <p:nvPr>
            <p:ph idx="1"/>
          </p:nvPr>
        </p:nvSpPr>
        <p:spPr/>
        <p:txBody>
          <a:bodyPr>
            <a:normAutofit lnSpcReduction="10000"/>
          </a:bodyPr>
          <a:lstStyle/>
          <a:p>
            <a:r>
              <a:rPr lang="en-US" sz="3200" dirty="0"/>
              <a:t>Examples:</a:t>
            </a:r>
          </a:p>
          <a:p>
            <a:pPr marL="0" indent="0">
              <a:buNone/>
            </a:pPr>
            <a:r>
              <a:rPr lang="en-US" sz="3200" dirty="0"/>
              <a:t>	Person Environment Occupation Model (PEO), Law 	et al (1996)</a:t>
            </a:r>
          </a:p>
          <a:p>
            <a:pPr marL="0" indent="0">
              <a:buNone/>
            </a:pPr>
            <a:r>
              <a:rPr lang="en-US" sz="3200" dirty="0"/>
              <a:t>	Occupation-al Adaptation, Schkade &amp; Schult (1992)</a:t>
            </a:r>
          </a:p>
          <a:p>
            <a:pPr marL="0" indent="0">
              <a:buNone/>
            </a:pPr>
            <a:r>
              <a:rPr lang="en-US" sz="3200" dirty="0"/>
              <a:t>	Model of Human Occupation (MOHO), Kielhofner 	(1980)</a:t>
            </a:r>
          </a:p>
          <a:p>
            <a:pPr marL="0" indent="0">
              <a:buNone/>
            </a:pPr>
            <a:r>
              <a:rPr lang="en-US" dirty="0"/>
              <a:t>	</a:t>
            </a:r>
          </a:p>
        </p:txBody>
      </p:sp>
    </p:spTree>
    <p:extLst>
      <p:ext uri="{BB962C8B-B14F-4D97-AF65-F5344CB8AC3E}">
        <p14:creationId xmlns:p14="http://schemas.microsoft.com/office/powerpoint/2010/main" val="221172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identify use of Occupation-based models</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t>“…applying is a necessary step to developing a strong professional identity. Without a strong professional identity, students fall back on fragmented skill development and fail to prioritize interventions or see the big picture.” (Bergner, 2018)</a:t>
            </a:r>
          </a:p>
          <a:p>
            <a:r>
              <a:rPr lang="en-US" sz="3200" dirty="0"/>
              <a:t>Develop clinical reasoning skills</a:t>
            </a:r>
          </a:p>
          <a:p>
            <a:r>
              <a:rPr lang="en-US" sz="3200" dirty="0"/>
              <a:t>Review the basics</a:t>
            </a:r>
          </a:p>
          <a:p>
            <a:r>
              <a:rPr lang="en-US" sz="3200" dirty="0"/>
              <a:t>Talk through it with FWE</a:t>
            </a:r>
          </a:p>
        </p:txBody>
      </p:sp>
    </p:spTree>
    <p:extLst>
      <p:ext uri="{BB962C8B-B14F-4D97-AF65-F5344CB8AC3E}">
        <p14:creationId xmlns:p14="http://schemas.microsoft.com/office/powerpoint/2010/main" val="11568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2769</TotalTime>
  <Words>2282</Words>
  <Application>Microsoft Office PowerPoint</Application>
  <PresentationFormat>Widescreen</PresentationFormat>
  <Paragraphs>313</Paragraphs>
  <Slides>49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Educational subjects 16x9</vt:lpstr>
      <vt:lpstr>Incorporating Evidence-Based Practice (EBP) into Fieldwork Experiences</vt:lpstr>
      <vt:lpstr>PowerPoint Presentation</vt:lpstr>
      <vt:lpstr>Evidence-Based Practice (EBP)</vt:lpstr>
      <vt:lpstr>Teaching/ Learning Process</vt:lpstr>
      <vt:lpstr>Student Learning</vt:lpstr>
      <vt:lpstr>Teaching/ Learning Process</vt:lpstr>
      <vt:lpstr>Student Learning</vt:lpstr>
      <vt:lpstr>Occupation-based Models for Student Learning</vt:lpstr>
      <vt:lpstr>How to identify use of Occupation-based models</vt:lpstr>
      <vt:lpstr>Fieldwork Educator vs. Practitioner Role delineation</vt:lpstr>
      <vt:lpstr>  Ongoing health care changes at both the federal and state level have had a significant impact on how health care is provided.</vt:lpstr>
      <vt:lpstr>EVIDENCE-BASED PRACTICE Definition-AOTA</vt:lpstr>
      <vt:lpstr>EVIDENCE-BASED PRACTICE Definition-AOTA</vt:lpstr>
      <vt:lpstr>Quality Service Provided</vt:lpstr>
      <vt:lpstr>Code of Ethics and Ethics Standards </vt:lpstr>
      <vt:lpstr>Code of Ethics and Ethics Standards: Consider this- </vt:lpstr>
      <vt:lpstr>AOTA’s OTA Fieldwork Performance Evaluation Item #6 You are graded on your practice decisions! </vt:lpstr>
      <vt:lpstr>AOTA’s OT Fieldwork Performance Evaluation Item #19 </vt:lpstr>
      <vt:lpstr>ACCREDITATION STANDARDS FOR AN ASSOCIATE-DEGREE-LEVEL EDUCATIONAL PROGRAM FOR THE OCCUPATIONAL THERAPY ASSISTANT-B.6.1. Professional Literature and Scholarly Activities  </vt:lpstr>
      <vt:lpstr>ACCREDITATION STANDARDS FOR A BACCALAUREATE-DEGREE-LEVEL EDUCATIONAL PROGRAM FOR THE OCCUPATIONAL THERAPY ASSISTANT-B. 6.1. Professional Literature and Scholarly Activities</vt:lpstr>
      <vt:lpstr>ACCREDITATION STANDARDS FOR A MASTER’S-DEGREE-LEVEL EDUCATIONAL PROGRAM FOR THE OCCUPATIONAL THERAPIST</vt:lpstr>
      <vt:lpstr>ACCREDITATION STANDARDS FOR A DOCTORAL-DEGREE-LEVEL EDUCATIONAL PROGRAM FOR THE OCCUPATIONAL THERAPIST</vt:lpstr>
      <vt:lpstr>ACCREDITATION STANDARDS FOR A DOCTORAL-DEGREE-LEVEL EDUCATIONAL PROGRAM FOR THE OCCUPATIONAL THERAPIST</vt:lpstr>
      <vt:lpstr>ACCREDITATION STANDARDS FOR AN ASSOCIATE-DEGREE-LEVEL EDUCATIONAL PROGRAM FOR THE OCCUPATIONAL THERAPY ASSISTANT</vt:lpstr>
      <vt:lpstr>ACCREDITATION STANDARDS FOR A BACCALAUREATE-DEGREE-LEVEL EDUCATIONAL PROGRAM FOR THE OCCUPATIONAL THERAPY ASSISTANT</vt:lpstr>
      <vt:lpstr>ACCREDITATION STANDARDS FOR A MASTER’S-DEGREE-LEVEL EDUCATIONAL PROGRAM FOR THE OCCUPATIONAL THERAPIST</vt:lpstr>
      <vt:lpstr>ACCREDITATION STANDARDS FOR A DOCTORAL-DEGREE-LEVEL EDUCATIONAL PROGRAM FOR THE OCCUPATIONAL THERAPIST</vt:lpstr>
      <vt:lpstr>Benefits from use of EBP</vt:lpstr>
      <vt:lpstr>Benefits from use of EBP</vt:lpstr>
      <vt:lpstr>Benefits from use of EBP</vt:lpstr>
      <vt:lpstr>How do you become an evidence-based practitioner?   Become Reflective Practitioners</vt:lpstr>
      <vt:lpstr>How to Become Reflective Practitioners: </vt:lpstr>
      <vt:lpstr>Be the Best Clinician!</vt:lpstr>
      <vt:lpstr>What did I get myself into? What does all this mean?</vt:lpstr>
      <vt:lpstr>4 STEPS to EBP [Abreu and Chang (2002)]: </vt:lpstr>
      <vt:lpstr>4 STEPS to EBP [Abreu and Chang (2002)]:  2) Searching, Sorting, and Making Sense of the Evidence: </vt:lpstr>
      <vt:lpstr>4 STEPS to EBP [Abreu and Chang (2002)]:  2) Searching, Sorting, and Making Sense of the Evidence:</vt:lpstr>
      <vt:lpstr>4 STEPS to EBP [Abreu and Chang (2002)]:    3)  Appraise the literature </vt:lpstr>
      <vt:lpstr>Levels of Evidence for Occupational Therapy Literature  Research Reviews 3)  Appraise the literature</vt:lpstr>
      <vt:lpstr>4 STEPS to EBP [Abreu and Chang (2002)]:  4) Assess the effectiveness  and proficiency                      with the process of EBP  </vt:lpstr>
      <vt:lpstr>4 STEPS to EBP [Abreu and Chang (2002)]: 4) Assess the effectiveness  and proficiency                      with the process of EBP </vt:lpstr>
      <vt:lpstr>4 STEPS to EBP [Abreu and Chang (2002)]:  4) Assess the effectiveness and proficiency                      with the process of EBP  </vt:lpstr>
      <vt:lpstr>PowerPoint Presentation</vt:lpstr>
      <vt:lpstr>Where do I start?</vt:lpstr>
      <vt:lpstr>Strategies for Incorporating EBP into Fieldwork </vt:lpstr>
      <vt:lpstr>Lifelong Learning</vt:lpstr>
      <vt:lpstr>Resources for EBP Journals</vt:lpstr>
      <vt:lpstr>Resources for EBP Websites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Practice (EBP)</dc:title>
  <dc:creator>Swart,Lora May</dc:creator>
  <cp:lastModifiedBy>Swart,Lora May</cp:lastModifiedBy>
  <cp:revision>181</cp:revision>
  <cp:lastPrinted>2018-09-06T16:37:21Z</cp:lastPrinted>
  <dcterms:created xsi:type="dcterms:W3CDTF">2017-02-14T14:58:00Z</dcterms:created>
  <dcterms:modified xsi:type="dcterms:W3CDTF">2018-09-20T12:54:50Z</dcterms:modified>
</cp:coreProperties>
</file>