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33"/>
  </p:notesMasterIdLst>
  <p:handoutMasterIdLst>
    <p:handoutMasterId r:id="rId34"/>
  </p:handoutMasterIdLst>
  <p:sldIdLst>
    <p:sldId id="265" r:id="rId5"/>
    <p:sldId id="347" r:id="rId6"/>
    <p:sldId id="407" r:id="rId7"/>
    <p:sldId id="408" r:id="rId8"/>
    <p:sldId id="409" r:id="rId9"/>
    <p:sldId id="410" r:id="rId10"/>
    <p:sldId id="411" r:id="rId11"/>
    <p:sldId id="412" r:id="rId12"/>
    <p:sldId id="413" r:id="rId13"/>
    <p:sldId id="414" r:id="rId14"/>
    <p:sldId id="415" r:id="rId15"/>
    <p:sldId id="416" r:id="rId16"/>
    <p:sldId id="417" r:id="rId17"/>
    <p:sldId id="339" r:id="rId18"/>
    <p:sldId id="440" r:id="rId19"/>
    <p:sldId id="441" r:id="rId20"/>
    <p:sldId id="442" r:id="rId21"/>
    <p:sldId id="435" r:id="rId22"/>
    <p:sldId id="436" r:id="rId23"/>
    <p:sldId id="437" r:id="rId24"/>
    <p:sldId id="438" r:id="rId25"/>
    <p:sldId id="439" r:id="rId26"/>
    <p:sldId id="443" r:id="rId27"/>
    <p:sldId id="346" r:id="rId28"/>
    <p:sldId id="291" r:id="rId29"/>
    <p:sldId id="292" r:id="rId30"/>
    <p:sldId id="293" r:id="rId31"/>
    <p:sldId id="3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164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3CD36-562E-4EEA-8B96-DB5FE3AB0DC1}" type="datetimeFigureOut">
              <a:rPr lang="en-US" smtClean="0"/>
              <a:t>11/13/2019</a:t>
            </a:fld>
            <a:endParaRPr lang="en-US" dirty="0"/>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A4AB-31E7-4D1C-A552-BCF9442B3075}" type="datetimeFigureOut">
              <a:rPr lang="en-US" smtClean="0"/>
              <a:t>11/13/2019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signs of pain, discomfort, hunger, thirst, need to use the restroom</a:t>
            </a:r>
          </a:p>
        </p:txBody>
      </p:sp>
      <p:sp>
        <p:nvSpPr>
          <p:cNvPr id="4" name="Slide Number Placeholder 3"/>
          <p:cNvSpPr>
            <a:spLocks noGrp="1"/>
          </p:cNvSpPr>
          <p:nvPr>
            <p:ph type="sldNum" sz="quarter" idx="5"/>
          </p:nvPr>
        </p:nvSpPr>
        <p:spPr/>
        <p:txBody>
          <a:bodyPr/>
          <a:lstStyle/>
          <a:p>
            <a:fld id="{5FC2D99A-1DC6-47C5-A6E3-3EDD21CA4942}" type="slidenum">
              <a:rPr lang="en-US" smtClean="0"/>
              <a:t>3</a:t>
            </a:fld>
            <a:endParaRPr lang="en-US"/>
          </a:p>
        </p:txBody>
      </p:sp>
    </p:spTree>
    <p:extLst>
      <p:ext uri="{BB962C8B-B14F-4D97-AF65-F5344CB8AC3E}">
        <p14:creationId xmlns:p14="http://schemas.microsoft.com/office/powerpoint/2010/main" val="246749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Below 5.6 can and do drive and take care of children but safety is not 100% there</a:t>
            </a:r>
          </a:p>
          <a:p>
            <a:pPr marL="171450" indent="-171450" algn="l">
              <a:buFont typeface="Arial" panose="020B0604020202020204" pitchFamily="34" charset="0"/>
              <a:buChar char="•"/>
            </a:pPr>
            <a:r>
              <a:rPr lang="en-US" dirty="0"/>
              <a:t>Example of when we are level V</a:t>
            </a:r>
          </a:p>
        </p:txBody>
      </p:sp>
      <p:sp>
        <p:nvSpPr>
          <p:cNvPr id="4" name="Slide Number Placeholder 3"/>
          <p:cNvSpPr>
            <a:spLocks noGrp="1"/>
          </p:cNvSpPr>
          <p:nvPr>
            <p:ph type="sldNum" sz="quarter" idx="5"/>
          </p:nvPr>
        </p:nvSpPr>
        <p:spPr/>
        <p:txBody>
          <a:bodyPr/>
          <a:lstStyle/>
          <a:p>
            <a:fld id="{5FC2D99A-1DC6-47C5-A6E3-3EDD21CA4942}" type="slidenum">
              <a:rPr lang="en-US" smtClean="0"/>
              <a:t>12</a:t>
            </a:fld>
            <a:endParaRPr lang="en-US"/>
          </a:p>
        </p:txBody>
      </p:sp>
    </p:spTree>
    <p:extLst>
      <p:ext uri="{BB962C8B-B14F-4D97-AF65-F5344CB8AC3E}">
        <p14:creationId xmlns:p14="http://schemas.microsoft.com/office/powerpoint/2010/main" val="9735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when we are level VI</a:t>
            </a:r>
          </a:p>
        </p:txBody>
      </p:sp>
      <p:sp>
        <p:nvSpPr>
          <p:cNvPr id="4" name="Slide Number Placeholder 3"/>
          <p:cNvSpPr>
            <a:spLocks noGrp="1"/>
          </p:cNvSpPr>
          <p:nvPr>
            <p:ph type="sldNum" sz="quarter" idx="5"/>
          </p:nvPr>
        </p:nvSpPr>
        <p:spPr/>
        <p:txBody>
          <a:bodyPr/>
          <a:lstStyle/>
          <a:p>
            <a:fld id="{5FC2D99A-1DC6-47C5-A6E3-3EDD21CA4942}" type="slidenum">
              <a:rPr lang="en-US" smtClean="0"/>
              <a:t>13</a:t>
            </a:fld>
            <a:endParaRPr lang="en-US"/>
          </a:p>
        </p:txBody>
      </p:sp>
    </p:spTree>
    <p:extLst>
      <p:ext uri="{BB962C8B-B14F-4D97-AF65-F5344CB8AC3E}">
        <p14:creationId xmlns:p14="http://schemas.microsoft.com/office/powerpoint/2010/main" val="427338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494" indent="-289036">
              <a:spcBef>
                <a:spcPct val="30000"/>
              </a:spcBef>
              <a:defRPr sz="1200">
                <a:solidFill>
                  <a:schemeClr val="tx1"/>
                </a:solidFill>
                <a:latin typeface="Times New Roman" panose="02020603050405020304" pitchFamily="18" charset="0"/>
              </a:defRPr>
            </a:lvl2pPr>
            <a:lvl3pPr marL="1156145" indent="-231229">
              <a:spcBef>
                <a:spcPct val="30000"/>
              </a:spcBef>
              <a:defRPr sz="1200">
                <a:solidFill>
                  <a:schemeClr val="tx1"/>
                </a:solidFill>
                <a:latin typeface="Times New Roman" panose="02020603050405020304" pitchFamily="18" charset="0"/>
              </a:defRPr>
            </a:lvl3pPr>
            <a:lvl4pPr marL="1618602" indent="-231229">
              <a:spcBef>
                <a:spcPct val="30000"/>
              </a:spcBef>
              <a:defRPr sz="1200">
                <a:solidFill>
                  <a:schemeClr val="tx1"/>
                </a:solidFill>
                <a:latin typeface="Times New Roman" panose="02020603050405020304" pitchFamily="18" charset="0"/>
              </a:defRPr>
            </a:lvl4pPr>
            <a:lvl5pPr marL="2081060" indent="-231229">
              <a:spcBef>
                <a:spcPct val="30000"/>
              </a:spcBef>
              <a:defRPr sz="1200">
                <a:solidFill>
                  <a:schemeClr val="tx1"/>
                </a:solidFill>
                <a:latin typeface="Times New Roman" panose="02020603050405020304" pitchFamily="18" charset="0"/>
              </a:defRPr>
            </a:lvl5pPr>
            <a:lvl6pPr marL="2543518" indent="-231229" eaLnBrk="0" fontAlgn="base" hangingPunct="0">
              <a:spcBef>
                <a:spcPct val="30000"/>
              </a:spcBef>
              <a:spcAft>
                <a:spcPct val="0"/>
              </a:spcAft>
              <a:defRPr sz="1200">
                <a:solidFill>
                  <a:schemeClr val="tx1"/>
                </a:solidFill>
                <a:latin typeface="Times New Roman" panose="02020603050405020304" pitchFamily="18" charset="0"/>
              </a:defRPr>
            </a:lvl6pPr>
            <a:lvl7pPr marL="3005976" indent="-231229" eaLnBrk="0" fontAlgn="base" hangingPunct="0">
              <a:spcBef>
                <a:spcPct val="30000"/>
              </a:spcBef>
              <a:spcAft>
                <a:spcPct val="0"/>
              </a:spcAft>
              <a:defRPr sz="1200">
                <a:solidFill>
                  <a:schemeClr val="tx1"/>
                </a:solidFill>
                <a:latin typeface="Times New Roman" panose="02020603050405020304" pitchFamily="18" charset="0"/>
              </a:defRPr>
            </a:lvl7pPr>
            <a:lvl8pPr marL="3468434" indent="-231229" eaLnBrk="0" fontAlgn="base" hangingPunct="0">
              <a:spcBef>
                <a:spcPct val="30000"/>
              </a:spcBef>
              <a:spcAft>
                <a:spcPct val="0"/>
              </a:spcAft>
              <a:defRPr sz="1200">
                <a:solidFill>
                  <a:schemeClr val="tx1"/>
                </a:solidFill>
                <a:latin typeface="Times New Roman" panose="02020603050405020304" pitchFamily="18" charset="0"/>
              </a:defRPr>
            </a:lvl8pPr>
            <a:lvl9pPr marL="3930891" indent="-23122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5BFD83-6EA3-4C22-9DFD-E360EEB53858}" type="slidenum">
              <a:rPr lang="en-US" altLang="en-US"/>
              <a:pPr>
                <a:spcBef>
                  <a:spcPct val="0"/>
                </a:spcBef>
              </a:pPr>
              <a:t>14</a:t>
            </a:fld>
            <a:endParaRPr lang="en-US" altLang="en-US"/>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dirty="0"/>
              <a:t>Purpose is to measure working memory/executive function processing capabilities </a:t>
            </a:r>
          </a:p>
          <a:p>
            <a:pPr eaLnBrk="1" hangingPunct="1"/>
            <a:r>
              <a:rPr lang="en-US" altLang="en-US" b="1" dirty="0"/>
              <a:t>-</a:t>
            </a:r>
            <a:r>
              <a:rPr lang="en-US" altLang="en-US" dirty="0"/>
              <a:t>Developed by </a:t>
            </a:r>
            <a:r>
              <a:rPr lang="en-US" altLang="en-US" dirty="0" err="1"/>
              <a:t>Theressa</a:t>
            </a:r>
            <a:r>
              <a:rPr lang="en-US" altLang="en-US" dirty="0"/>
              <a:t> Burns and Joan </a:t>
            </a:r>
            <a:r>
              <a:rPr lang="en-US" altLang="en-US" dirty="0" err="1"/>
              <a:t>Thralow</a:t>
            </a:r>
            <a:r>
              <a:rPr lang="en-US" altLang="en-US" dirty="0"/>
              <a:t> at VA Medical Center</a:t>
            </a:r>
            <a:endParaRPr lang="en-US" altLang="en-US" b="1" dirty="0"/>
          </a:p>
          <a:p>
            <a:pPr eaLnBrk="1" hangingPunct="1"/>
            <a:r>
              <a:rPr lang="en-US" altLang="en-US" b="1" dirty="0"/>
              <a:t>-</a:t>
            </a:r>
            <a:r>
              <a:rPr lang="en-US" altLang="en-US" dirty="0"/>
              <a:t>Examines the mental operations while performing ADL’s</a:t>
            </a:r>
            <a:endParaRPr lang="en-US" altLang="en-US" b="1" dirty="0"/>
          </a:p>
          <a:p>
            <a:pPr eaLnBrk="1" hangingPunct="1"/>
            <a:r>
              <a:rPr lang="en-US" altLang="en-US" b="1" dirty="0"/>
              <a:t>-</a:t>
            </a:r>
            <a:r>
              <a:rPr lang="en-US" altLang="en-US" dirty="0"/>
              <a:t>6 Functional tasks that show how a person manages in every day tasks</a:t>
            </a:r>
          </a:p>
          <a:p>
            <a:pPr eaLnBrk="1" hangingPunct="1"/>
            <a:r>
              <a:rPr lang="en-US" altLang="en-US" dirty="0"/>
              <a:t>-Dress, shop. Toast, phone, washing hands, and travel</a:t>
            </a:r>
          </a:p>
          <a:p>
            <a:pPr eaLnBrk="1" hangingPunct="1"/>
            <a:r>
              <a:rPr lang="en-US" altLang="en-US" dirty="0"/>
              <a:t>-Designed for Alzheimer’s patients and is good to use with Levels 3 and 4</a:t>
            </a:r>
          </a:p>
          <a:p>
            <a:pPr eaLnBrk="1" hangingPunct="1"/>
            <a:r>
              <a:rPr lang="en-US" altLang="en-US" dirty="0"/>
              <a:t>-For increased reliability you should do all 6 tasks</a:t>
            </a:r>
          </a:p>
          <a:p>
            <a:pPr eaLnBrk="1" hangingPunct="1"/>
            <a:r>
              <a:rPr lang="en-US" altLang="en-US" dirty="0"/>
              <a:t>-To score you add up all the individual scores and divide by the number of tasks  used.  This has not been correlated with the modes of performance. Needs to be expanded to give a mode</a:t>
            </a:r>
          </a:p>
          <a:p>
            <a:pPr eaLnBrk="1" hangingPunct="1"/>
            <a:r>
              <a:rPr lang="en-US" altLang="en-US" dirty="0"/>
              <a:t>-Best to give when they are at their max level near the end of d/c.</a:t>
            </a:r>
          </a:p>
          <a:p>
            <a:pPr eaLnBrk="1" hangingPunct="1"/>
            <a:endParaRPr lang="en-US" altLang="en-US" dirty="0"/>
          </a:p>
          <a:p>
            <a:pPr eaLnBrk="1" hangingPunct="1"/>
            <a:r>
              <a:rPr lang="en-US" altLang="en-US" dirty="0"/>
              <a:t>Go through manual and make sure you address each test question. </a:t>
            </a:r>
          </a:p>
        </p:txBody>
      </p:sp>
    </p:spTree>
    <p:extLst>
      <p:ext uri="{BB962C8B-B14F-4D97-AF65-F5344CB8AC3E}">
        <p14:creationId xmlns:p14="http://schemas.microsoft.com/office/powerpoint/2010/main" val="99756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 through a cooking activity with a stove and quiz them</a:t>
            </a:r>
          </a:p>
        </p:txBody>
      </p:sp>
      <p:sp>
        <p:nvSpPr>
          <p:cNvPr id="4" name="Slide Number Placeholder 3"/>
          <p:cNvSpPr>
            <a:spLocks noGrp="1"/>
          </p:cNvSpPr>
          <p:nvPr>
            <p:ph type="sldNum" sz="quarter" idx="5"/>
          </p:nvPr>
        </p:nvSpPr>
        <p:spPr/>
        <p:txBody>
          <a:bodyPr/>
          <a:lstStyle/>
          <a:p>
            <a:fld id="{ED5C6149-02E9-4E79-85FF-F9ECE9748B5B}" type="slidenum">
              <a:rPr lang="en-US" smtClean="0"/>
              <a:t>18</a:t>
            </a:fld>
            <a:endParaRPr lang="en-US"/>
          </a:p>
        </p:txBody>
      </p:sp>
    </p:spTree>
    <p:extLst>
      <p:ext uri="{BB962C8B-B14F-4D97-AF65-F5344CB8AC3E}">
        <p14:creationId xmlns:p14="http://schemas.microsoft.com/office/powerpoint/2010/main" val="404565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33291-C0D9-4415-AEC4-F67D377A5ADC}" type="slidenum">
              <a:rPr lang="en-US" smtClean="0"/>
              <a:t>19</a:t>
            </a:fld>
            <a:endParaRPr lang="en-US" dirty="0"/>
          </a:p>
        </p:txBody>
      </p:sp>
    </p:spTree>
    <p:extLst>
      <p:ext uri="{BB962C8B-B14F-4D97-AF65-F5344CB8AC3E}">
        <p14:creationId xmlns:p14="http://schemas.microsoft.com/office/powerpoint/2010/main" val="244909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B83A9C-E1E9-4310-934E-F8DE43BF8135}" type="slidenum">
              <a:rPr lang="en-US" smtClean="0"/>
              <a:t>24</a:t>
            </a:fld>
            <a:endParaRPr lang="en-US"/>
          </a:p>
        </p:txBody>
      </p:sp>
    </p:spTree>
    <p:extLst>
      <p:ext uri="{BB962C8B-B14F-4D97-AF65-F5344CB8AC3E}">
        <p14:creationId xmlns:p14="http://schemas.microsoft.com/office/powerpoint/2010/main" val="331936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494" indent="-289036">
              <a:spcBef>
                <a:spcPct val="30000"/>
              </a:spcBef>
              <a:defRPr sz="1200">
                <a:solidFill>
                  <a:schemeClr val="tx1"/>
                </a:solidFill>
                <a:latin typeface="Times New Roman" panose="02020603050405020304" pitchFamily="18" charset="0"/>
              </a:defRPr>
            </a:lvl2pPr>
            <a:lvl3pPr marL="1156145" indent="-231229">
              <a:spcBef>
                <a:spcPct val="30000"/>
              </a:spcBef>
              <a:defRPr sz="1200">
                <a:solidFill>
                  <a:schemeClr val="tx1"/>
                </a:solidFill>
                <a:latin typeface="Times New Roman" panose="02020603050405020304" pitchFamily="18" charset="0"/>
              </a:defRPr>
            </a:lvl3pPr>
            <a:lvl4pPr marL="1618602" indent="-231229">
              <a:spcBef>
                <a:spcPct val="30000"/>
              </a:spcBef>
              <a:defRPr sz="1200">
                <a:solidFill>
                  <a:schemeClr val="tx1"/>
                </a:solidFill>
                <a:latin typeface="Times New Roman" panose="02020603050405020304" pitchFamily="18" charset="0"/>
              </a:defRPr>
            </a:lvl4pPr>
            <a:lvl5pPr marL="2081060" indent="-231229">
              <a:spcBef>
                <a:spcPct val="30000"/>
              </a:spcBef>
              <a:defRPr sz="1200">
                <a:solidFill>
                  <a:schemeClr val="tx1"/>
                </a:solidFill>
                <a:latin typeface="Times New Roman" panose="02020603050405020304" pitchFamily="18" charset="0"/>
              </a:defRPr>
            </a:lvl5pPr>
            <a:lvl6pPr marL="2543518" indent="-231229" eaLnBrk="0" fontAlgn="base" hangingPunct="0">
              <a:spcBef>
                <a:spcPct val="30000"/>
              </a:spcBef>
              <a:spcAft>
                <a:spcPct val="0"/>
              </a:spcAft>
              <a:defRPr sz="1200">
                <a:solidFill>
                  <a:schemeClr val="tx1"/>
                </a:solidFill>
                <a:latin typeface="Times New Roman" panose="02020603050405020304" pitchFamily="18" charset="0"/>
              </a:defRPr>
            </a:lvl6pPr>
            <a:lvl7pPr marL="3005976" indent="-231229" eaLnBrk="0" fontAlgn="base" hangingPunct="0">
              <a:spcBef>
                <a:spcPct val="30000"/>
              </a:spcBef>
              <a:spcAft>
                <a:spcPct val="0"/>
              </a:spcAft>
              <a:defRPr sz="1200">
                <a:solidFill>
                  <a:schemeClr val="tx1"/>
                </a:solidFill>
                <a:latin typeface="Times New Roman" panose="02020603050405020304" pitchFamily="18" charset="0"/>
              </a:defRPr>
            </a:lvl7pPr>
            <a:lvl8pPr marL="3468434" indent="-231229" eaLnBrk="0" fontAlgn="base" hangingPunct="0">
              <a:spcBef>
                <a:spcPct val="30000"/>
              </a:spcBef>
              <a:spcAft>
                <a:spcPct val="0"/>
              </a:spcAft>
              <a:defRPr sz="1200">
                <a:solidFill>
                  <a:schemeClr val="tx1"/>
                </a:solidFill>
                <a:latin typeface="Times New Roman" panose="02020603050405020304" pitchFamily="18" charset="0"/>
              </a:defRPr>
            </a:lvl8pPr>
            <a:lvl9pPr marL="3930891" indent="-23122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5604FE-98B8-417E-9E65-AFC02917B045}" type="slidenum">
              <a:rPr lang="en-US" altLang="en-US"/>
              <a:pPr>
                <a:spcBef>
                  <a:spcPct val="0"/>
                </a:spcBef>
              </a:pPr>
              <a:t>25</a:t>
            </a:fld>
            <a:endParaRPr lang="en-US" altLang="en-US"/>
          </a:p>
        </p:txBody>
      </p:sp>
      <p:sp>
        <p:nvSpPr>
          <p:cNvPr id="93187" name="Rectangle 2"/>
          <p:cNvSpPr>
            <a:spLocks noGrp="1" noRot="1" noChangeAspect="1" noChangeArrowheads="1" noTextEdit="1"/>
          </p:cNvSpPr>
          <p:nvPr>
            <p:ph type="sldImg"/>
          </p:nvPr>
        </p:nvSpPr>
        <p:spPr>
          <a:xfrm>
            <a:off x="703263" y="1154113"/>
            <a:ext cx="5543550" cy="3117850"/>
          </a:xfrm>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01278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494" indent="-289036">
              <a:spcBef>
                <a:spcPct val="30000"/>
              </a:spcBef>
              <a:defRPr sz="1200">
                <a:solidFill>
                  <a:schemeClr val="tx1"/>
                </a:solidFill>
                <a:latin typeface="Times New Roman" panose="02020603050405020304" pitchFamily="18" charset="0"/>
              </a:defRPr>
            </a:lvl2pPr>
            <a:lvl3pPr marL="1156145" indent="-231229">
              <a:spcBef>
                <a:spcPct val="30000"/>
              </a:spcBef>
              <a:defRPr sz="1200">
                <a:solidFill>
                  <a:schemeClr val="tx1"/>
                </a:solidFill>
                <a:latin typeface="Times New Roman" panose="02020603050405020304" pitchFamily="18" charset="0"/>
              </a:defRPr>
            </a:lvl3pPr>
            <a:lvl4pPr marL="1618602" indent="-231229">
              <a:spcBef>
                <a:spcPct val="30000"/>
              </a:spcBef>
              <a:defRPr sz="1200">
                <a:solidFill>
                  <a:schemeClr val="tx1"/>
                </a:solidFill>
                <a:latin typeface="Times New Roman" panose="02020603050405020304" pitchFamily="18" charset="0"/>
              </a:defRPr>
            </a:lvl4pPr>
            <a:lvl5pPr marL="2081060" indent="-231229">
              <a:spcBef>
                <a:spcPct val="30000"/>
              </a:spcBef>
              <a:defRPr sz="1200">
                <a:solidFill>
                  <a:schemeClr val="tx1"/>
                </a:solidFill>
                <a:latin typeface="Times New Roman" panose="02020603050405020304" pitchFamily="18" charset="0"/>
              </a:defRPr>
            </a:lvl5pPr>
            <a:lvl6pPr marL="2543518" indent="-231229" eaLnBrk="0" fontAlgn="base" hangingPunct="0">
              <a:spcBef>
                <a:spcPct val="30000"/>
              </a:spcBef>
              <a:spcAft>
                <a:spcPct val="0"/>
              </a:spcAft>
              <a:defRPr sz="1200">
                <a:solidFill>
                  <a:schemeClr val="tx1"/>
                </a:solidFill>
                <a:latin typeface="Times New Roman" panose="02020603050405020304" pitchFamily="18" charset="0"/>
              </a:defRPr>
            </a:lvl6pPr>
            <a:lvl7pPr marL="3005976" indent="-231229" eaLnBrk="0" fontAlgn="base" hangingPunct="0">
              <a:spcBef>
                <a:spcPct val="30000"/>
              </a:spcBef>
              <a:spcAft>
                <a:spcPct val="0"/>
              </a:spcAft>
              <a:defRPr sz="1200">
                <a:solidFill>
                  <a:schemeClr val="tx1"/>
                </a:solidFill>
                <a:latin typeface="Times New Roman" panose="02020603050405020304" pitchFamily="18" charset="0"/>
              </a:defRPr>
            </a:lvl7pPr>
            <a:lvl8pPr marL="3468434" indent="-231229" eaLnBrk="0" fontAlgn="base" hangingPunct="0">
              <a:spcBef>
                <a:spcPct val="30000"/>
              </a:spcBef>
              <a:spcAft>
                <a:spcPct val="0"/>
              </a:spcAft>
              <a:defRPr sz="1200">
                <a:solidFill>
                  <a:schemeClr val="tx1"/>
                </a:solidFill>
                <a:latin typeface="Times New Roman" panose="02020603050405020304" pitchFamily="18" charset="0"/>
              </a:defRPr>
            </a:lvl8pPr>
            <a:lvl9pPr marL="3930891" indent="-23122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FB4FF2-CD48-44B1-B3C2-E61BEF3288B3}" type="slidenum">
              <a:rPr lang="en-US" altLang="en-US"/>
              <a:pPr>
                <a:spcBef>
                  <a:spcPct val="0"/>
                </a:spcBef>
              </a:pPr>
              <a:t>26</a:t>
            </a:fld>
            <a:endParaRPr lang="en-US" altLang="en-US"/>
          </a:p>
        </p:txBody>
      </p:sp>
      <p:sp>
        <p:nvSpPr>
          <p:cNvPr id="95235" name="Rectangle 2"/>
          <p:cNvSpPr>
            <a:spLocks noGrp="1" noRot="1" noChangeAspect="1" noChangeArrowheads="1" noTextEdit="1"/>
          </p:cNvSpPr>
          <p:nvPr>
            <p:ph type="sldImg"/>
          </p:nvPr>
        </p:nvSpPr>
        <p:spPr>
          <a:xfrm>
            <a:off x="703263" y="1154113"/>
            <a:ext cx="5543550" cy="3117850"/>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55432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494" indent="-289036">
              <a:spcBef>
                <a:spcPct val="30000"/>
              </a:spcBef>
              <a:defRPr sz="1200">
                <a:solidFill>
                  <a:schemeClr val="tx1"/>
                </a:solidFill>
                <a:latin typeface="Times New Roman" panose="02020603050405020304" pitchFamily="18" charset="0"/>
              </a:defRPr>
            </a:lvl2pPr>
            <a:lvl3pPr marL="1156145" indent="-231229">
              <a:spcBef>
                <a:spcPct val="30000"/>
              </a:spcBef>
              <a:defRPr sz="1200">
                <a:solidFill>
                  <a:schemeClr val="tx1"/>
                </a:solidFill>
                <a:latin typeface="Times New Roman" panose="02020603050405020304" pitchFamily="18" charset="0"/>
              </a:defRPr>
            </a:lvl3pPr>
            <a:lvl4pPr marL="1618602" indent="-231229">
              <a:spcBef>
                <a:spcPct val="30000"/>
              </a:spcBef>
              <a:defRPr sz="1200">
                <a:solidFill>
                  <a:schemeClr val="tx1"/>
                </a:solidFill>
                <a:latin typeface="Times New Roman" panose="02020603050405020304" pitchFamily="18" charset="0"/>
              </a:defRPr>
            </a:lvl4pPr>
            <a:lvl5pPr marL="2081060" indent="-231229">
              <a:spcBef>
                <a:spcPct val="30000"/>
              </a:spcBef>
              <a:defRPr sz="1200">
                <a:solidFill>
                  <a:schemeClr val="tx1"/>
                </a:solidFill>
                <a:latin typeface="Times New Roman" panose="02020603050405020304" pitchFamily="18" charset="0"/>
              </a:defRPr>
            </a:lvl5pPr>
            <a:lvl6pPr marL="2543518" indent="-231229" eaLnBrk="0" fontAlgn="base" hangingPunct="0">
              <a:spcBef>
                <a:spcPct val="30000"/>
              </a:spcBef>
              <a:spcAft>
                <a:spcPct val="0"/>
              </a:spcAft>
              <a:defRPr sz="1200">
                <a:solidFill>
                  <a:schemeClr val="tx1"/>
                </a:solidFill>
                <a:latin typeface="Times New Roman" panose="02020603050405020304" pitchFamily="18" charset="0"/>
              </a:defRPr>
            </a:lvl6pPr>
            <a:lvl7pPr marL="3005976" indent="-231229" eaLnBrk="0" fontAlgn="base" hangingPunct="0">
              <a:spcBef>
                <a:spcPct val="30000"/>
              </a:spcBef>
              <a:spcAft>
                <a:spcPct val="0"/>
              </a:spcAft>
              <a:defRPr sz="1200">
                <a:solidFill>
                  <a:schemeClr val="tx1"/>
                </a:solidFill>
                <a:latin typeface="Times New Roman" panose="02020603050405020304" pitchFamily="18" charset="0"/>
              </a:defRPr>
            </a:lvl7pPr>
            <a:lvl8pPr marL="3468434" indent="-231229" eaLnBrk="0" fontAlgn="base" hangingPunct="0">
              <a:spcBef>
                <a:spcPct val="30000"/>
              </a:spcBef>
              <a:spcAft>
                <a:spcPct val="0"/>
              </a:spcAft>
              <a:defRPr sz="1200">
                <a:solidFill>
                  <a:schemeClr val="tx1"/>
                </a:solidFill>
                <a:latin typeface="Times New Roman" panose="02020603050405020304" pitchFamily="18" charset="0"/>
              </a:defRPr>
            </a:lvl8pPr>
            <a:lvl9pPr marL="3930891" indent="-23122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4F6A28-8742-4525-B8A5-46CB531B9509}" type="slidenum">
              <a:rPr lang="en-US" altLang="en-US"/>
              <a:pPr>
                <a:spcBef>
                  <a:spcPct val="0"/>
                </a:spcBef>
              </a:pPr>
              <a:t>27</a:t>
            </a:fld>
            <a:endParaRPr lang="en-US" altLang="en-US"/>
          </a:p>
        </p:txBody>
      </p:sp>
      <p:sp>
        <p:nvSpPr>
          <p:cNvPr id="97283" name="Rectangle 2"/>
          <p:cNvSpPr>
            <a:spLocks noGrp="1" noRot="1" noChangeAspect="1" noChangeArrowheads="1" noTextEdit="1"/>
          </p:cNvSpPr>
          <p:nvPr>
            <p:ph type="sldImg"/>
          </p:nvPr>
        </p:nvSpPr>
        <p:spPr>
          <a:xfrm>
            <a:off x="703263" y="1154113"/>
            <a:ext cx="5543550" cy="3117850"/>
          </a:xfrm>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17209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B83A9C-E1E9-4310-934E-F8DE43BF8135}" type="slidenum">
              <a:rPr lang="en-US" smtClean="0"/>
              <a:t>28</a:t>
            </a:fld>
            <a:endParaRPr lang="en-US"/>
          </a:p>
        </p:txBody>
      </p:sp>
    </p:spTree>
    <p:extLst>
      <p:ext uri="{BB962C8B-B14F-4D97-AF65-F5344CB8AC3E}">
        <p14:creationId xmlns:p14="http://schemas.microsoft.com/office/powerpoint/2010/main" val="13254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burden of care goes down with this ability</a:t>
            </a:r>
          </a:p>
          <a:p>
            <a:r>
              <a:rPr lang="en-US" dirty="0"/>
              <a:t>*1.8:  Accused of being combative.  Educate staff on how to interact with patient</a:t>
            </a:r>
          </a:p>
        </p:txBody>
      </p:sp>
      <p:sp>
        <p:nvSpPr>
          <p:cNvPr id="4" name="Slide Number Placeholder 3"/>
          <p:cNvSpPr>
            <a:spLocks noGrp="1"/>
          </p:cNvSpPr>
          <p:nvPr>
            <p:ph type="sldNum" sz="quarter" idx="5"/>
          </p:nvPr>
        </p:nvSpPr>
        <p:spPr/>
        <p:txBody>
          <a:bodyPr/>
          <a:lstStyle/>
          <a:p>
            <a:fld id="{5FC2D99A-1DC6-47C5-A6E3-3EDD21CA4942}" type="slidenum">
              <a:rPr lang="en-US" smtClean="0"/>
              <a:t>4</a:t>
            </a:fld>
            <a:endParaRPr lang="en-US"/>
          </a:p>
        </p:txBody>
      </p:sp>
    </p:spTree>
    <p:extLst>
      <p:ext uri="{BB962C8B-B14F-4D97-AF65-F5344CB8AC3E}">
        <p14:creationId xmlns:p14="http://schemas.microsoft.com/office/powerpoint/2010/main" val="45016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Hydration also for level I and III</a:t>
            </a:r>
          </a:p>
          <a:p>
            <a:pPr marL="171450" indent="-171450">
              <a:buFont typeface="Arial" panose="020B0604020202020204" pitchFamily="34" charset="0"/>
              <a:buChar char="•"/>
            </a:pPr>
            <a:r>
              <a:rPr lang="en-US" dirty="0"/>
              <a:t>Finger feeding program</a:t>
            </a:r>
          </a:p>
        </p:txBody>
      </p:sp>
      <p:sp>
        <p:nvSpPr>
          <p:cNvPr id="4" name="Slide Number Placeholder 3"/>
          <p:cNvSpPr>
            <a:spLocks noGrp="1"/>
          </p:cNvSpPr>
          <p:nvPr>
            <p:ph type="sldNum" sz="quarter" idx="5"/>
          </p:nvPr>
        </p:nvSpPr>
        <p:spPr/>
        <p:txBody>
          <a:bodyPr/>
          <a:lstStyle/>
          <a:p>
            <a:fld id="{5FC2D99A-1DC6-47C5-A6E3-3EDD21CA4942}" type="slidenum">
              <a:rPr lang="en-US" smtClean="0"/>
              <a:t>5</a:t>
            </a:fld>
            <a:endParaRPr lang="en-US"/>
          </a:p>
        </p:txBody>
      </p:sp>
    </p:spTree>
    <p:extLst>
      <p:ext uri="{BB962C8B-B14F-4D97-AF65-F5344CB8AC3E}">
        <p14:creationId xmlns:p14="http://schemas.microsoft.com/office/powerpoint/2010/main" val="393630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physically capable</a:t>
            </a:r>
          </a:p>
          <a:p>
            <a:pPr marL="171450" indent="-171450">
              <a:buFont typeface="Arial" panose="020B0604020202020204" pitchFamily="34" charset="0"/>
              <a:buChar char="•"/>
            </a:pPr>
            <a:r>
              <a:rPr lang="en-US" dirty="0"/>
              <a:t>May try to stand </a:t>
            </a:r>
            <a:r>
              <a:rPr lang="en-US" dirty="0" err="1"/>
              <a:t>etc</a:t>
            </a:r>
            <a:r>
              <a:rPr lang="en-US" dirty="0"/>
              <a:t> even if can’t because they don’t understand the disability</a:t>
            </a:r>
          </a:p>
          <a:p>
            <a:pPr marL="171450" indent="-171450">
              <a:buFont typeface="Arial" panose="020B0604020202020204" pitchFamily="34" charset="0"/>
              <a:buChar char="•"/>
            </a:pPr>
            <a:r>
              <a:rPr lang="en-US" dirty="0"/>
              <a:t>Exercise and level II.  This will also apply for level III</a:t>
            </a:r>
          </a:p>
        </p:txBody>
      </p:sp>
      <p:sp>
        <p:nvSpPr>
          <p:cNvPr id="4" name="Slide Number Placeholder 3"/>
          <p:cNvSpPr>
            <a:spLocks noGrp="1"/>
          </p:cNvSpPr>
          <p:nvPr>
            <p:ph type="sldNum" sz="quarter" idx="5"/>
          </p:nvPr>
        </p:nvSpPr>
        <p:spPr/>
        <p:txBody>
          <a:bodyPr/>
          <a:lstStyle/>
          <a:p>
            <a:fld id="{5FC2D99A-1DC6-47C5-A6E3-3EDD21CA4942}" type="slidenum">
              <a:rPr lang="en-US" smtClean="0"/>
              <a:t>6</a:t>
            </a:fld>
            <a:endParaRPr lang="en-US"/>
          </a:p>
        </p:txBody>
      </p:sp>
    </p:spTree>
    <p:extLst>
      <p:ext uri="{BB962C8B-B14F-4D97-AF65-F5344CB8AC3E}">
        <p14:creationId xmlns:p14="http://schemas.microsoft.com/office/powerpoint/2010/main" val="31655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Quality:  Did they wash their hands?  If so how well?  Did the use soap?  Did they turn off the faucet? </a:t>
            </a:r>
          </a:p>
          <a:p>
            <a:pPr marL="171450" indent="-171450">
              <a:buFont typeface="Arial" panose="020B0604020202020204" pitchFamily="34" charset="0"/>
              <a:buChar char="•"/>
            </a:pPr>
            <a:r>
              <a:rPr lang="en-US" dirty="0"/>
              <a:t>Constant verbal directives:  Pick up your spoon, take another bite, etc.  Or stop, chew, swallow, </a:t>
            </a:r>
          </a:p>
          <a:p>
            <a:pPr marL="171450" indent="-171450">
              <a:buFont typeface="Arial" panose="020B0604020202020204" pitchFamily="34" charset="0"/>
              <a:buChar char="•"/>
            </a:pPr>
            <a:r>
              <a:rPr lang="en-US" dirty="0"/>
              <a:t>Pull the fire alarm, lady with glue</a:t>
            </a:r>
          </a:p>
          <a:p>
            <a:pPr marL="171450" indent="-171450">
              <a:buFont typeface="Arial" panose="020B0604020202020204" pitchFamily="34" charset="0"/>
              <a:buChar char="•"/>
            </a:pPr>
            <a:r>
              <a:rPr lang="en-US" dirty="0"/>
              <a:t>Tunnel vision, don’t scan environment </a:t>
            </a:r>
          </a:p>
          <a:p>
            <a:pPr marL="171450" indent="-171450">
              <a:buFont typeface="Arial" panose="020B0604020202020204" pitchFamily="34" charset="0"/>
              <a:buChar char="•"/>
            </a:pPr>
            <a:r>
              <a:rPr lang="en-US" dirty="0"/>
              <a:t>Example of when we are level III</a:t>
            </a:r>
          </a:p>
        </p:txBody>
      </p:sp>
      <p:sp>
        <p:nvSpPr>
          <p:cNvPr id="4" name="Slide Number Placeholder 3"/>
          <p:cNvSpPr>
            <a:spLocks noGrp="1"/>
          </p:cNvSpPr>
          <p:nvPr>
            <p:ph type="sldNum" sz="quarter" idx="5"/>
          </p:nvPr>
        </p:nvSpPr>
        <p:spPr/>
        <p:txBody>
          <a:bodyPr/>
          <a:lstStyle/>
          <a:p>
            <a:fld id="{5FC2D99A-1DC6-47C5-A6E3-3EDD21CA4942}" type="slidenum">
              <a:rPr lang="en-US" smtClean="0"/>
              <a:t>7</a:t>
            </a:fld>
            <a:endParaRPr lang="en-US"/>
          </a:p>
        </p:txBody>
      </p:sp>
    </p:spTree>
    <p:extLst>
      <p:ext uri="{BB962C8B-B14F-4D97-AF65-F5344CB8AC3E}">
        <p14:creationId xmlns:p14="http://schemas.microsoft.com/office/powerpoint/2010/main" val="205188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bathroom/bed:  lots of repetitive learning.  What happens if they change rooms?</a:t>
            </a:r>
          </a:p>
        </p:txBody>
      </p:sp>
      <p:sp>
        <p:nvSpPr>
          <p:cNvPr id="4" name="Slide Number Placeholder 3"/>
          <p:cNvSpPr>
            <a:spLocks noGrp="1"/>
          </p:cNvSpPr>
          <p:nvPr>
            <p:ph type="sldNum" sz="quarter" idx="5"/>
          </p:nvPr>
        </p:nvSpPr>
        <p:spPr/>
        <p:txBody>
          <a:bodyPr/>
          <a:lstStyle/>
          <a:p>
            <a:fld id="{5FC2D99A-1DC6-47C5-A6E3-3EDD21CA4942}" type="slidenum">
              <a:rPr lang="en-US" smtClean="0"/>
              <a:t>8</a:t>
            </a:fld>
            <a:endParaRPr lang="en-US"/>
          </a:p>
        </p:txBody>
      </p:sp>
    </p:spTree>
    <p:extLst>
      <p:ext uri="{BB962C8B-B14F-4D97-AF65-F5344CB8AC3E}">
        <p14:creationId xmlns:p14="http://schemas.microsoft.com/office/powerpoint/2010/main" val="978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Great </a:t>
            </a:r>
            <a:r>
              <a:rPr lang="en-US" dirty="0" err="1"/>
              <a:t>foolers</a:t>
            </a:r>
            <a:r>
              <a:rPr lang="en-US" dirty="0"/>
              <a:t> if verbal skills are good.</a:t>
            </a:r>
          </a:p>
          <a:p>
            <a:pPr marL="171450" indent="-171450">
              <a:buFont typeface="Arial" panose="020B0604020202020204" pitchFamily="34" charset="0"/>
              <a:buChar char="•"/>
            </a:pPr>
            <a:r>
              <a:rPr lang="en-US" dirty="0"/>
              <a:t>Example of when we are level IV</a:t>
            </a:r>
          </a:p>
        </p:txBody>
      </p:sp>
      <p:sp>
        <p:nvSpPr>
          <p:cNvPr id="4" name="Slide Number Placeholder 3"/>
          <p:cNvSpPr>
            <a:spLocks noGrp="1"/>
          </p:cNvSpPr>
          <p:nvPr>
            <p:ph type="sldNum" sz="quarter" idx="5"/>
          </p:nvPr>
        </p:nvSpPr>
        <p:spPr/>
        <p:txBody>
          <a:bodyPr/>
          <a:lstStyle/>
          <a:p>
            <a:fld id="{5FC2D99A-1DC6-47C5-A6E3-3EDD21CA4942}" type="slidenum">
              <a:rPr lang="en-US" smtClean="0"/>
              <a:t>9</a:t>
            </a:fld>
            <a:endParaRPr lang="en-US"/>
          </a:p>
        </p:txBody>
      </p:sp>
    </p:spTree>
    <p:extLst>
      <p:ext uri="{BB962C8B-B14F-4D97-AF65-F5344CB8AC3E}">
        <p14:creationId xmlns:p14="http://schemas.microsoft.com/office/powerpoint/2010/main" val="252244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4.4:  Exercises that are more advanced</a:t>
            </a:r>
          </a:p>
          <a:p>
            <a:endParaRPr lang="en-US" dirty="0"/>
          </a:p>
        </p:txBody>
      </p:sp>
      <p:sp>
        <p:nvSpPr>
          <p:cNvPr id="4" name="Slide Number Placeholder 3"/>
          <p:cNvSpPr>
            <a:spLocks noGrp="1"/>
          </p:cNvSpPr>
          <p:nvPr>
            <p:ph type="sldNum" sz="quarter" idx="5"/>
          </p:nvPr>
        </p:nvSpPr>
        <p:spPr/>
        <p:txBody>
          <a:bodyPr/>
          <a:lstStyle/>
          <a:p>
            <a:fld id="{5FC2D99A-1DC6-47C5-A6E3-3EDD21CA4942}" type="slidenum">
              <a:rPr lang="en-US" smtClean="0"/>
              <a:t>10</a:t>
            </a:fld>
            <a:endParaRPr lang="en-US"/>
          </a:p>
        </p:txBody>
      </p:sp>
    </p:spTree>
    <p:extLst>
      <p:ext uri="{BB962C8B-B14F-4D97-AF65-F5344CB8AC3E}">
        <p14:creationId xmlns:p14="http://schemas.microsoft.com/office/powerpoint/2010/main" val="22254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would it look like for a teenager to live alone?</a:t>
            </a:r>
          </a:p>
        </p:txBody>
      </p:sp>
      <p:sp>
        <p:nvSpPr>
          <p:cNvPr id="4" name="Slide Number Placeholder 3"/>
          <p:cNvSpPr>
            <a:spLocks noGrp="1"/>
          </p:cNvSpPr>
          <p:nvPr>
            <p:ph type="sldNum" sz="quarter" idx="5"/>
          </p:nvPr>
        </p:nvSpPr>
        <p:spPr/>
        <p:txBody>
          <a:bodyPr/>
          <a:lstStyle/>
          <a:p>
            <a:fld id="{5FC2D99A-1DC6-47C5-A6E3-3EDD21CA4942}" type="slidenum">
              <a:rPr lang="en-US" smtClean="0"/>
              <a:t>11</a:t>
            </a:fld>
            <a:endParaRPr lang="en-US"/>
          </a:p>
        </p:txBody>
      </p:sp>
    </p:spTree>
    <p:extLst>
      <p:ext uri="{BB962C8B-B14F-4D97-AF65-F5344CB8AC3E}">
        <p14:creationId xmlns:p14="http://schemas.microsoft.com/office/powerpoint/2010/main" val="248729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1507-A533-4F2E-B984-305D4E4F5CE4}"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4DDD7-3FE8-4583-81CB-632D5267A8B4}" type="datetime1">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22273-1190-47FC-BA5A-981185797AF1}" type="datetime1">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BB71-6DE2-4937-8AEC-8B1AE0DB59CF}"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83ADD7-A3CC-46CA-B4EE-B20DC19C65C4}"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6B7653-8290-49FD-9716-A2C1CB6DA8FD}" type="datetime1">
              <a:rPr lang="en-US" smtClean="0"/>
              <a:t>11/13/2019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FF2AA5-9729-4046-B4EA-C2E953FA8206}" type="datetime1">
              <a:rPr lang="en-US" smtClean="0"/>
              <a:t>11/13/2019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207096B-8B9A-4F98-8A4A-7B031A299951}" type="datetime1">
              <a:rPr lang="en-US" smtClean="0"/>
              <a:t>11/13/2019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58B70-756A-47BE-81CE-FA952E7560EC}" type="datetime1">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0D19E4-4707-4D4C-84BE-F88B0E767A80}" type="datetime1">
              <a:rPr lang="en-US" smtClean="0"/>
              <a:t>11/13/2019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B5A93A0-19E1-47AC-8700-509B6BECB2CF}" type="datetime1">
              <a:rPr lang="en-US" smtClean="0"/>
              <a:t>11/13/2019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3CA45DD-0F6B-4F7F-AE06-73BBDCC76E66}" type="datetime1">
              <a:rPr lang="en-US" smtClean="0"/>
              <a:t>11/13/2019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llen-cognitive-network.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therapro.com/Browse-Category/Cognitive-Assessments/Cognitive-Performance-Tes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A32A9-E857-46CE-8AA3-D318B7D6463D}"/>
              </a:ext>
              <a:ext uri="{C183D7F6-B498-43B3-948B-1728B52AA6E4}">
                <adec:decorative xmlns:adec="http://schemas.microsoft.com/office/drawing/2017/decorative" val="1"/>
              </a:ext>
            </a:extLst>
          </p:cNvPr>
          <p:cNvPicPr>
            <a:picLocks noChangeAspect="1"/>
          </p:cNvPicPr>
          <p:nvPr/>
        </p:nvPicPr>
        <p:blipFill rotWithShape="1">
          <a:blip r:embed="rId2"/>
          <a:srcRect t="2926" r="9092" b="20447"/>
          <a:stretch/>
        </p:blipFill>
        <p:spPr>
          <a:xfrm>
            <a:off x="20" y="-1"/>
            <a:ext cx="12188932" cy="6858000"/>
          </a:xfrm>
          <a:prstGeom prst="rect">
            <a:avLst/>
          </a:prstGeom>
        </p:spPr>
      </p:pic>
      <p:sp>
        <p:nvSpPr>
          <p:cNvPr id="2" name="Title 1">
            <a:extLst>
              <a:ext uri="{FF2B5EF4-FFF2-40B4-BE49-F238E27FC236}">
                <a16:creationId xmlns:a16="http://schemas.microsoft.com/office/drawing/2014/main" id="{50BAEEE6-69AA-4811-8D2B-F84F74D46B57}"/>
              </a:ext>
            </a:extLst>
          </p:cNvPr>
          <p:cNvSpPr>
            <a:spLocks noGrp="1"/>
          </p:cNvSpPr>
          <p:nvPr>
            <p:ph type="ctrTitle"/>
          </p:nvPr>
        </p:nvSpPr>
        <p:spPr/>
        <p:txBody>
          <a:bodyPr>
            <a:normAutofit/>
          </a:bodyPr>
          <a:lstStyle/>
          <a:p>
            <a:br>
              <a:rPr lang="en-US" dirty="0"/>
            </a:br>
            <a:endParaRPr lang="en-US" sz="4400" dirty="0"/>
          </a:p>
        </p:txBody>
      </p:sp>
      <p:sp>
        <p:nvSpPr>
          <p:cNvPr id="4" name="Subtitle 3">
            <a:extLst>
              <a:ext uri="{FF2B5EF4-FFF2-40B4-BE49-F238E27FC236}">
                <a16:creationId xmlns:a16="http://schemas.microsoft.com/office/drawing/2014/main" id="{83F9585E-2240-41A4-83B0-A17EBE7EE8DB}"/>
              </a:ext>
            </a:extLst>
          </p:cNvPr>
          <p:cNvSpPr>
            <a:spLocks noGrp="1"/>
          </p:cNvSpPr>
          <p:nvPr>
            <p:ph type="subTitle" idx="1"/>
          </p:nvPr>
        </p:nvSpPr>
        <p:spPr/>
        <p:txBody>
          <a:bodyPr/>
          <a:lstStyle/>
          <a:p>
            <a:r>
              <a:rPr lang="en-US" sz="2400" dirty="0">
                <a:solidFill>
                  <a:schemeClr val="tx1"/>
                </a:solidFill>
              </a:rPr>
              <a:t>Administration, interpretation and implementation of the Cognitive Performance Test</a:t>
            </a:r>
            <a:endParaRPr lang="en-US" dirty="0">
              <a:solidFill>
                <a:schemeClr val="tx1"/>
              </a:solidFill>
            </a:endParaRPr>
          </a:p>
        </p:txBody>
      </p:sp>
    </p:spTree>
    <p:extLst>
      <p:ext uri="{BB962C8B-B14F-4D97-AF65-F5344CB8AC3E}">
        <p14:creationId xmlns:p14="http://schemas.microsoft.com/office/powerpoint/2010/main" val="403934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1CB41F-21B9-4668-942C-5974239D038D}"/>
              </a:ext>
            </a:extLst>
          </p:cNvPr>
          <p:cNvSpPr>
            <a:spLocks noGrp="1"/>
          </p:cNvSpPr>
          <p:nvPr>
            <p:ph idx="1"/>
          </p:nvPr>
        </p:nvSpPr>
        <p:spPr/>
        <p:txBody>
          <a:bodyPr/>
          <a:lstStyle/>
          <a:p>
            <a:r>
              <a:rPr lang="en-US" dirty="0"/>
              <a:t>4.0  Follows routines if familiar</a:t>
            </a:r>
          </a:p>
          <a:p>
            <a:r>
              <a:rPr lang="en-US" dirty="0"/>
              <a:t>4.2  Can learn way around the facility</a:t>
            </a:r>
          </a:p>
          <a:p>
            <a:r>
              <a:rPr lang="en-US" dirty="0"/>
              <a:t>4.4  Will cross midline to reach right and left</a:t>
            </a:r>
          </a:p>
          <a:p>
            <a:r>
              <a:rPr lang="en-US" dirty="0"/>
              <a:t>4.6  Procedural memory is normal</a:t>
            </a:r>
          </a:p>
          <a:p>
            <a:r>
              <a:rPr lang="en-US" dirty="0"/>
              <a:t>4.8  Rote learning and uses lists</a:t>
            </a:r>
          </a:p>
        </p:txBody>
      </p:sp>
      <p:sp>
        <p:nvSpPr>
          <p:cNvPr id="3" name="Title 2">
            <a:extLst>
              <a:ext uri="{FF2B5EF4-FFF2-40B4-BE49-F238E27FC236}">
                <a16:creationId xmlns:a16="http://schemas.microsoft.com/office/drawing/2014/main" id="{1B5E116F-7E8F-4370-B735-698A303AB6EC}"/>
              </a:ext>
            </a:extLst>
          </p:cNvPr>
          <p:cNvSpPr>
            <a:spLocks noGrp="1"/>
          </p:cNvSpPr>
          <p:nvPr>
            <p:ph type="title"/>
          </p:nvPr>
        </p:nvSpPr>
        <p:spPr/>
        <p:txBody>
          <a:bodyPr/>
          <a:lstStyle/>
          <a:p>
            <a:r>
              <a:rPr lang="en-US" dirty="0"/>
              <a:t>Level IV:  Important Modes</a:t>
            </a:r>
          </a:p>
        </p:txBody>
      </p:sp>
    </p:spTree>
    <p:extLst>
      <p:ext uri="{BB962C8B-B14F-4D97-AF65-F5344CB8AC3E}">
        <p14:creationId xmlns:p14="http://schemas.microsoft.com/office/powerpoint/2010/main" val="28871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03C68-0C47-4C2E-8807-E2167D413F1D}"/>
              </a:ext>
            </a:extLst>
          </p:cNvPr>
          <p:cNvSpPr>
            <a:spLocks noGrp="1"/>
          </p:cNvSpPr>
          <p:nvPr>
            <p:ph idx="1"/>
          </p:nvPr>
        </p:nvSpPr>
        <p:spPr/>
        <p:txBody>
          <a:bodyPr/>
          <a:lstStyle/>
          <a:p>
            <a:r>
              <a:rPr lang="en-US" dirty="0"/>
              <a:t>Believes the world revolves around them</a:t>
            </a:r>
          </a:p>
          <a:p>
            <a:r>
              <a:rPr lang="en-US" dirty="0"/>
              <a:t>Learns through trial and error</a:t>
            </a:r>
          </a:p>
          <a:p>
            <a:r>
              <a:rPr lang="en-US" dirty="0"/>
              <a:t>Teenager mentality</a:t>
            </a:r>
          </a:p>
          <a:p>
            <a:r>
              <a:rPr lang="en-US" dirty="0"/>
              <a:t>Don’t plan ahead</a:t>
            </a:r>
          </a:p>
          <a:p>
            <a:r>
              <a:rPr lang="en-US" dirty="0"/>
              <a:t>Makes errors with IADL</a:t>
            </a:r>
          </a:p>
          <a:p>
            <a:endParaRPr lang="en-US" dirty="0"/>
          </a:p>
          <a:p>
            <a:endParaRPr lang="en-US" dirty="0"/>
          </a:p>
        </p:txBody>
      </p:sp>
      <p:sp>
        <p:nvSpPr>
          <p:cNvPr id="3" name="Title 2">
            <a:extLst>
              <a:ext uri="{FF2B5EF4-FFF2-40B4-BE49-F238E27FC236}">
                <a16:creationId xmlns:a16="http://schemas.microsoft.com/office/drawing/2014/main" id="{D0FD2C6E-9C1C-4272-821F-E190999F4F6F}"/>
              </a:ext>
            </a:extLst>
          </p:cNvPr>
          <p:cNvSpPr>
            <a:spLocks noGrp="1"/>
          </p:cNvSpPr>
          <p:nvPr>
            <p:ph type="title"/>
          </p:nvPr>
        </p:nvSpPr>
        <p:spPr/>
        <p:txBody>
          <a:bodyPr/>
          <a:lstStyle/>
          <a:p>
            <a:r>
              <a:rPr lang="en-US" dirty="0"/>
              <a:t>Level V:  Independent Learning</a:t>
            </a:r>
          </a:p>
        </p:txBody>
      </p:sp>
    </p:spTree>
    <p:extLst>
      <p:ext uri="{BB962C8B-B14F-4D97-AF65-F5344CB8AC3E}">
        <p14:creationId xmlns:p14="http://schemas.microsoft.com/office/powerpoint/2010/main" val="350199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602545-1856-4118-A06E-B465A299FC0C}"/>
              </a:ext>
            </a:extLst>
          </p:cNvPr>
          <p:cNvSpPr>
            <a:spLocks noGrp="1"/>
          </p:cNvSpPr>
          <p:nvPr>
            <p:ph idx="1"/>
          </p:nvPr>
        </p:nvSpPr>
        <p:spPr/>
        <p:txBody>
          <a:bodyPr/>
          <a:lstStyle/>
          <a:p>
            <a:r>
              <a:rPr lang="en-US" dirty="0"/>
              <a:t>5.0  Can improve effects of actions on objects</a:t>
            </a:r>
          </a:p>
          <a:p>
            <a:r>
              <a:rPr lang="en-US" dirty="0"/>
              <a:t>5.2  Uses memory aids, notices surface hazards, makes    </a:t>
            </a:r>
          </a:p>
          <a:p>
            <a:pPr marL="0" indent="0">
              <a:buNone/>
            </a:pPr>
            <a:r>
              <a:rPr lang="en-US" dirty="0"/>
              <a:t>         spontaneous postural adjustments</a:t>
            </a:r>
          </a:p>
          <a:p>
            <a:r>
              <a:rPr lang="en-US" dirty="0"/>
              <a:t>5.4  Self directed learning</a:t>
            </a:r>
          </a:p>
          <a:p>
            <a:r>
              <a:rPr lang="en-US" dirty="0"/>
              <a:t>5.6  Considers social standards, can drive and provide child care</a:t>
            </a:r>
          </a:p>
          <a:p>
            <a:r>
              <a:rPr lang="en-US" dirty="0"/>
              <a:t>5.8  Anticipates and prevents problems</a:t>
            </a:r>
          </a:p>
          <a:p>
            <a:endParaRPr lang="en-US" dirty="0"/>
          </a:p>
        </p:txBody>
      </p:sp>
      <p:sp>
        <p:nvSpPr>
          <p:cNvPr id="3" name="Title 2">
            <a:extLst>
              <a:ext uri="{FF2B5EF4-FFF2-40B4-BE49-F238E27FC236}">
                <a16:creationId xmlns:a16="http://schemas.microsoft.com/office/drawing/2014/main" id="{B7FAF922-C57D-4ABD-91BC-49E7A6A38431}"/>
              </a:ext>
            </a:extLst>
          </p:cNvPr>
          <p:cNvSpPr>
            <a:spLocks noGrp="1"/>
          </p:cNvSpPr>
          <p:nvPr>
            <p:ph type="title"/>
          </p:nvPr>
        </p:nvSpPr>
        <p:spPr/>
        <p:txBody>
          <a:bodyPr/>
          <a:lstStyle/>
          <a:p>
            <a:r>
              <a:rPr lang="en-US" dirty="0"/>
              <a:t>Level V:  Important Modes</a:t>
            </a:r>
          </a:p>
        </p:txBody>
      </p:sp>
    </p:spTree>
    <p:extLst>
      <p:ext uri="{BB962C8B-B14F-4D97-AF65-F5344CB8AC3E}">
        <p14:creationId xmlns:p14="http://schemas.microsoft.com/office/powerpoint/2010/main" val="374138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6CF37-F264-4EC9-B1BE-2631936C8CF4}"/>
              </a:ext>
            </a:extLst>
          </p:cNvPr>
          <p:cNvSpPr>
            <a:spLocks noGrp="1"/>
          </p:cNvSpPr>
          <p:nvPr>
            <p:ph idx="1"/>
          </p:nvPr>
        </p:nvSpPr>
        <p:spPr/>
        <p:txBody>
          <a:bodyPr/>
          <a:lstStyle/>
          <a:p>
            <a:r>
              <a:rPr lang="en-US" dirty="0"/>
              <a:t>Considers needs of others</a:t>
            </a:r>
          </a:p>
          <a:p>
            <a:r>
              <a:rPr lang="en-US" dirty="0"/>
              <a:t>Organized</a:t>
            </a:r>
          </a:p>
          <a:p>
            <a:r>
              <a:rPr lang="en-US" dirty="0"/>
              <a:t>Plans ahead</a:t>
            </a:r>
          </a:p>
          <a:p>
            <a:r>
              <a:rPr lang="en-US" dirty="0"/>
              <a:t>Uses deductive reasoning</a:t>
            </a:r>
          </a:p>
          <a:p>
            <a:r>
              <a:rPr lang="en-US" dirty="0"/>
              <a:t>Cooperative, flexible</a:t>
            </a:r>
          </a:p>
          <a:p>
            <a:r>
              <a:rPr lang="en-US" dirty="0"/>
              <a:t>Anticipates hazards</a:t>
            </a:r>
          </a:p>
        </p:txBody>
      </p:sp>
      <p:sp>
        <p:nvSpPr>
          <p:cNvPr id="3" name="Title 2">
            <a:extLst>
              <a:ext uri="{FF2B5EF4-FFF2-40B4-BE49-F238E27FC236}">
                <a16:creationId xmlns:a16="http://schemas.microsoft.com/office/drawing/2014/main" id="{90D8A1D9-F4E5-4FF9-9281-9AAABCC43180}"/>
              </a:ext>
            </a:extLst>
          </p:cNvPr>
          <p:cNvSpPr>
            <a:spLocks noGrp="1"/>
          </p:cNvSpPr>
          <p:nvPr>
            <p:ph type="title"/>
          </p:nvPr>
        </p:nvSpPr>
        <p:spPr/>
        <p:txBody>
          <a:bodyPr/>
          <a:lstStyle/>
          <a:p>
            <a:r>
              <a:rPr lang="en-US" dirty="0"/>
              <a:t>Level VI:  Planned Actions</a:t>
            </a:r>
          </a:p>
        </p:txBody>
      </p:sp>
    </p:spTree>
    <p:extLst>
      <p:ext uri="{BB962C8B-B14F-4D97-AF65-F5344CB8AC3E}">
        <p14:creationId xmlns:p14="http://schemas.microsoft.com/office/powerpoint/2010/main" val="8049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altLang="en-US"/>
              <a:t>Cognitive Performance Test</a:t>
            </a:r>
          </a:p>
        </p:txBody>
      </p:sp>
      <p:sp>
        <p:nvSpPr>
          <p:cNvPr id="19459" name="Rectangle 1027"/>
          <p:cNvSpPr>
            <a:spLocks noGrp="1" noChangeArrowheads="1"/>
          </p:cNvSpPr>
          <p:nvPr>
            <p:ph type="body" idx="1"/>
          </p:nvPr>
        </p:nvSpPr>
        <p:spPr/>
        <p:txBody>
          <a:bodyPr/>
          <a:lstStyle/>
          <a:p>
            <a:pPr eaLnBrk="1" hangingPunct="1"/>
            <a:r>
              <a:rPr lang="en-US" altLang="en-US" sz="2400" dirty="0"/>
              <a:t>7 functional tasks</a:t>
            </a:r>
          </a:p>
          <a:p>
            <a:pPr lvl="1" eaLnBrk="1" hangingPunct="1"/>
            <a:r>
              <a:rPr lang="en-US" altLang="en-US" sz="2400" dirty="0"/>
              <a:t>dress, shop, toast, phone, washing hands, travel, and taking medications</a:t>
            </a:r>
          </a:p>
          <a:p>
            <a:pPr eaLnBrk="1" hangingPunct="1"/>
            <a:r>
              <a:rPr lang="en-US" altLang="en-US" sz="2400" dirty="0"/>
              <a:t>Good with levels 3 and 4</a:t>
            </a:r>
          </a:p>
          <a:p>
            <a:pPr eaLnBrk="1" hangingPunct="1"/>
            <a:r>
              <a:rPr lang="en-US" altLang="en-US" sz="2400" dirty="0"/>
              <a:t>For increased reliability do all 7 tasks</a:t>
            </a:r>
          </a:p>
          <a:p>
            <a:pPr lvl="1"/>
            <a:r>
              <a:rPr lang="en-US" altLang="en-US" sz="2400" dirty="0"/>
              <a:t>Add subtasks and divide by number given</a:t>
            </a:r>
          </a:p>
          <a:p>
            <a:pPr lvl="1"/>
            <a:r>
              <a:rPr lang="en-US" altLang="en-US" sz="2400" dirty="0"/>
              <a:t>Do not represent the modes of performance</a:t>
            </a:r>
          </a:p>
          <a:p>
            <a:pPr marL="0" indent="0" eaLnBrk="1" hangingPunct="1">
              <a:buNone/>
            </a:pPr>
            <a:r>
              <a:rPr lang="en-US" altLang="en-US" sz="2400" dirty="0"/>
              <a:t>	</a:t>
            </a:r>
          </a:p>
          <a:p>
            <a:pPr lvl="1" eaLnBrk="1" hangingPunct="1"/>
            <a:endParaRPr lang="en-US" altLang="en-US" dirty="0"/>
          </a:p>
        </p:txBody>
      </p:sp>
    </p:spTree>
    <p:extLst>
      <p:ext uri="{BB962C8B-B14F-4D97-AF65-F5344CB8AC3E}">
        <p14:creationId xmlns:p14="http://schemas.microsoft.com/office/powerpoint/2010/main" val="3027031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AF9B-AB44-448A-8688-9AFA9D9826B0}"/>
              </a:ext>
            </a:extLst>
          </p:cNvPr>
          <p:cNvSpPr>
            <a:spLocks noGrp="1"/>
          </p:cNvSpPr>
          <p:nvPr>
            <p:ph type="title"/>
          </p:nvPr>
        </p:nvSpPr>
        <p:spPr/>
        <p:txBody>
          <a:bodyPr/>
          <a:lstStyle/>
          <a:p>
            <a:r>
              <a:rPr lang="en-US" dirty="0"/>
              <a:t>Factors that Skew the CPT Score</a:t>
            </a:r>
          </a:p>
        </p:txBody>
      </p:sp>
      <p:sp>
        <p:nvSpPr>
          <p:cNvPr id="3" name="Content Placeholder 2">
            <a:extLst>
              <a:ext uri="{FF2B5EF4-FFF2-40B4-BE49-F238E27FC236}">
                <a16:creationId xmlns:a16="http://schemas.microsoft.com/office/drawing/2014/main" id="{4E4A143A-FE59-463B-909B-2FEF026F61AB}"/>
              </a:ext>
            </a:extLst>
          </p:cNvPr>
          <p:cNvSpPr>
            <a:spLocks noGrp="1"/>
          </p:cNvSpPr>
          <p:nvPr>
            <p:ph idx="1"/>
          </p:nvPr>
        </p:nvSpPr>
        <p:spPr/>
        <p:txBody>
          <a:bodyPr/>
          <a:lstStyle/>
          <a:p>
            <a:r>
              <a:rPr lang="en-US" sz="2400" dirty="0"/>
              <a:t>Low educational level  (reading medication labels)</a:t>
            </a:r>
          </a:p>
          <a:p>
            <a:r>
              <a:rPr lang="en-US" sz="2400" dirty="0"/>
              <a:t>Cultural bias (making toast)</a:t>
            </a:r>
          </a:p>
          <a:p>
            <a:r>
              <a:rPr lang="en-US" sz="2400" dirty="0"/>
              <a:t>Physical impairments (you can move something for the patient if asked)</a:t>
            </a:r>
          </a:p>
          <a:p>
            <a:endParaRPr lang="en-US" dirty="0"/>
          </a:p>
        </p:txBody>
      </p:sp>
    </p:spTree>
    <p:extLst>
      <p:ext uri="{BB962C8B-B14F-4D97-AF65-F5344CB8AC3E}">
        <p14:creationId xmlns:p14="http://schemas.microsoft.com/office/powerpoint/2010/main" val="132348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9E3A-EC89-4321-B068-DE01758D8F56}"/>
              </a:ext>
            </a:extLst>
          </p:cNvPr>
          <p:cNvSpPr>
            <a:spLocks noGrp="1"/>
          </p:cNvSpPr>
          <p:nvPr>
            <p:ph type="title"/>
          </p:nvPr>
        </p:nvSpPr>
        <p:spPr/>
        <p:txBody>
          <a:bodyPr/>
          <a:lstStyle/>
          <a:p>
            <a:r>
              <a:rPr lang="en-US" dirty="0"/>
              <a:t>Administration of the CPT</a:t>
            </a:r>
          </a:p>
        </p:txBody>
      </p:sp>
      <p:sp>
        <p:nvSpPr>
          <p:cNvPr id="3" name="Content Placeholder 2">
            <a:extLst>
              <a:ext uri="{FF2B5EF4-FFF2-40B4-BE49-F238E27FC236}">
                <a16:creationId xmlns:a16="http://schemas.microsoft.com/office/drawing/2014/main" id="{10175625-4EF2-41D3-827F-3D1228FBD681}"/>
              </a:ext>
            </a:extLst>
          </p:cNvPr>
          <p:cNvSpPr>
            <a:spLocks noGrp="1"/>
          </p:cNvSpPr>
          <p:nvPr>
            <p:ph idx="1"/>
          </p:nvPr>
        </p:nvSpPr>
        <p:spPr/>
        <p:txBody>
          <a:bodyPr>
            <a:normAutofit/>
          </a:bodyPr>
          <a:lstStyle/>
          <a:p>
            <a:r>
              <a:rPr lang="en-US" sz="2400" dirty="0"/>
              <a:t>Directions can be read twice</a:t>
            </a:r>
          </a:p>
          <a:p>
            <a:r>
              <a:rPr lang="en-US" sz="2400" dirty="0"/>
              <a:t>Props are panned to or pointed to </a:t>
            </a:r>
          </a:p>
          <a:p>
            <a:r>
              <a:rPr lang="en-US" sz="2400" dirty="0"/>
              <a:t>Confirmation of client questions can be answered any time</a:t>
            </a:r>
          </a:p>
          <a:p>
            <a:pPr lvl="1"/>
            <a:r>
              <a:rPr lang="en-US" sz="2400" dirty="0"/>
              <a:t>If they ask a question about correct next step you can say “yes” or “that is right”</a:t>
            </a:r>
          </a:p>
          <a:p>
            <a:pPr lvl="1"/>
            <a:r>
              <a:rPr lang="en-US" sz="2400" dirty="0"/>
              <a:t>If they ask a question that is incorrect about the next step that is when you give the directions a 2</a:t>
            </a:r>
            <a:r>
              <a:rPr lang="en-US" sz="2400" baseline="30000" dirty="0"/>
              <a:t>nd</a:t>
            </a:r>
            <a:r>
              <a:rPr lang="en-US" sz="2400" dirty="0"/>
              <a:t> time.  If you have already given directions a second time then you can say “what do you think” or grade down. </a:t>
            </a:r>
          </a:p>
        </p:txBody>
      </p:sp>
    </p:spTree>
    <p:extLst>
      <p:ext uri="{BB962C8B-B14F-4D97-AF65-F5344CB8AC3E}">
        <p14:creationId xmlns:p14="http://schemas.microsoft.com/office/powerpoint/2010/main" val="190545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6A5D-182B-4DAF-8B94-0245E36789A0}"/>
              </a:ext>
            </a:extLst>
          </p:cNvPr>
          <p:cNvSpPr>
            <a:spLocks noGrp="1"/>
          </p:cNvSpPr>
          <p:nvPr>
            <p:ph type="title"/>
          </p:nvPr>
        </p:nvSpPr>
        <p:spPr/>
        <p:txBody>
          <a:bodyPr/>
          <a:lstStyle/>
          <a:p>
            <a:r>
              <a:rPr lang="en-US" dirty="0"/>
              <a:t>Hierarchy of Cues</a:t>
            </a:r>
          </a:p>
        </p:txBody>
      </p:sp>
      <p:sp>
        <p:nvSpPr>
          <p:cNvPr id="3" name="Content Placeholder 2">
            <a:extLst>
              <a:ext uri="{FF2B5EF4-FFF2-40B4-BE49-F238E27FC236}">
                <a16:creationId xmlns:a16="http://schemas.microsoft.com/office/drawing/2014/main" id="{A3F820A4-40E2-4781-97E5-DCE3A8AAF989}"/>
              </a:ext>
            </a:extLst>
          </p:cNvPr>
          <p:cNvSpPr>
            <a:spLocks noGrp="1"/>
          </p:cNvSpPr>
          <p:nvPr>
            <p:ph idx="1"/>
          </p:nvPr>
        </p:nvSpPr>
        <p:spPr/>
        <p:txBody>
          <a:bodyPr/>
          <a:lstStyle/>
          <a:p>
            <a:endParaRPr lang="en-US" dirty="0"/>
          </a:p>
          <a:p>
            <a:r>
              <a:rPr lang="en-US" sz="2400" dirty="0"/>
              <a:t>After the initial directions:</a:t>
            </a:r>
          </a:p>
          <a:p>
            <a:pPr lvl="1"/>
            <a:r>
              <a:rPr lang="en-US" sz="2400" dirty="0"/>
              <a:t>Observe performance patterns</a:t>
            </a:r>
          </a:p>
          <a:p>
            <a:pPr lvl="1"/>
            <a:r>
              <a:rPr lang="en-US" sz="2400" dirty="0"/>
              <a:t>Find the correct “If” that describes what the client is doing and responds to the patient</a:t>
            </a:r>
          </a:p>
          <a:p>
            <a:endParaRPr lang="en-US" altLang="en-US" sz="2400" dirty="0"/>
          </a:p>
          <a:p>
            <a:r>
              <a:rPr lang="en-US" altLang="en-US" sz="2400" dirty="0"/>
              <a:t>Uses hierarchy of cues</a:t>
            </a:r>
          </a:p>
          <a:p>
            <a:pPr lvl="1"/>
            <a:r>
              <a:rPr lang="en-US" altLang="en-US" sz="2400" dirty="0"/>
              <a:t>Verbal cue</a:t>
            </a:r>
          </a:p>
          <a:p>
            <a:pPr lvl="1"/>
            <a:r>
              <a:rPr lang="en-US" altLang="en-US" sz="2400" dirty="0"/>
              <a:t>Visual cue</a:t>
            </a:r>
          </a:p>
          <a:p>
            <a:pPr lvl="1"/>
            <a:r>
              <a:rPr lang="en-US" altLang="en-US" sz="2400" dirty="0"/>
              <a:t>Verbal directive</a:t>
            </a:r>
          </a:p>
          <a:p>
            <a:pPr lvl="1"/>
            <a:r>
              <a:rPr lang="en-US" altLang="en-US" sz="2400" dirty="0"/>
              <a:t>Hand over hand</a:t>
            </a:r>
            <a:endParaRPr lang="en-US" sz="24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3618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5299D09-8675-4543-9F59-E5F75C7DB79E}"/>
              </a:ext>
            </a:extLst>
          </p:cNvPr>
          <p:cNvGraphicFramePr>
            <a:graphicFrameLocks noGrp="1"/>
          </p:cNvGraphicFramePr>
          <p:nvPr/>
        </p:nvGraphicFramePr>
        <p:xfrm>
          <a:off x="1693333" y="282222"/>
          <a:ext cx="8325379" cy="6341322"/>
        </p:xfrm>
        <a:graphic>
          <a:graphicData uri="http://schemas.openxmlformats.org/drawingml/2006/table">
            <a:tbl>
              <a:tblPr firstRow="1" firstCol="1" bandRow="1">
                <a:tableStyleId>{5C22544A-7EE6-4342-B048-85BDC9FD1C3A}</a:tableStyleId>
              </a:tblPr>
              <a:tblGrid>
                <a:gridCol w="1565852">
                  <a:extLst>
                    <a:ext uri="{9D8B030D-6E8A-4147-A177-3AD203B41FA5}">
                      <a16:colId xmlns:a16="http://schemas.microsoft.com/office/drawing/2014/main" val="330268373"/>
                    </a:ext>
                  </a:extLst>
                </a:gridCol>
                <a:gridCol w="2021732">
                  <a:extLst>
                    <a:ext uri="{9D8B030D-6E8A-4147-A177-3AD203B41FA5}">
                      <a16:colId xmlns:a16="http://schemas.microsoft.com/office/drawing/2014/main" val="4054882908"/>
                    </a:ext>
                  </a:extLst>
                </a:gridCol>
                <a:gridCol w="4737795">
                  <a:extLst>
                    <a:ext uri="{9D8B030D-6E8A-4147-A177-3AD203B41FA5}">
                      <a16:colId xmlns:a16="http://schemas.microsoft.com/office/drawing/2014/main" val="3904420262"/>
                    </a:ext>
                  </a:extLst>
                </a:gridCol>
              </a:tblGrid>
              <a:tr h="838413">
                <a:tc>
                  <a:txBody>
                    <a:bodyPr/>
                    <a:lstStyle/>
                    <a:p>
                      <a:pPr marL="0" marR="0">
                        <a:spcBef>
                          <a:spcPts val="0"/>
                        </a:spcBef>
                        <a:spcAft>
                          <a:spcPts val="0"/>
                        </a:spcAft>
                      </a:pPr>
                      <a:r>
                        <a:rPr lang="en-US" sz="2000" dirty="0">
                          <a:effectLst/>
                        </a:rPr>
                        <a:t>Cognitive Level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rPr>
                        <a:t>Type of Cue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Example with Putting on Shoes</a:t>
                      </a:r>
                    </a:p>
                  </a:txBody>
                  <a:tcPr marL="45567" marR="45567" marT="0" marB="0"/>
                </a:tc>
                <a:extLst>
                  <a:ext uri="{0D108BD9-81ED-4DB2-BD59-A6C34878D82A}">
                    <a16:rowId xmlns:a16="http://schemas.microsoft.com/office/drawing/2014/main" val="3447341528"/>
                  </a:ext>
                </a:extLst>
              </a:tr>
              <a:tr h="838413">
                <a:tc>
                  <a:txBody>
                    <a:bodyPr/>
                    <a:lstStyle/>
                    <a:p>
                      <a:pPr marL="0" marR="0">
                        <a:spcBef>
                          <a:spcPts val="0"/>
                        </a:spcBef>
                        <a:spcAft>
                          <a:spcPts val="0"/>
                        </a:spcAft>
                      </a:pPr>
                      <a:r>
                        <a:rPr lang="en-US" sz="2000">
                          <a:effectLst/>
                        </a:rPr>
                        <a:t>Level 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a:effectLst/>
                        </a:rPr>
                        <a:t>Verbal Cue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After shoes are put on, the therapist would say “Did you forget something?” or  “Is there something else you need to do?”</a:t>
                      </a:r>
                    </a:p>
                  </a:txBody>
                  <a:tcPr marL="45567" marR="45567" marT="0" marB="0"/>
                </a:tc>
                <a:extLst>
                  <a:ext uri="{0D108BD9-81ED-4DB2-BD59-A6C34878D82A}">
                    <a16:rowId xmlns:a16="http://schemas.microsoft.com/office/drawing/2014/main" val="3978516636"/>
                  </a:ext>
                </a:extLst>
              </a:tr>
              <a:tr h="1500038">
                <a:tc>
                  <a:txBody>
                    <a:bodyPr/>
                    <a:lstStyle/>
                    <a:p>
                      <a:pPr marL="0" marR="0">
                        <a:spcBef>
                          <a:spcPts val="0"/>
                        </a:spcBef>
                        <a:spcAft>
                          <a:spcPts val="0"/>
                        </a:spcAft>
                      </a:pPr>
                      <a:r>
                        <a:rPr lang="en-US" sz="2000" dirty="0">
                          <a:effectLst/>
                        </a:rPr>
                        <a:t>Level 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a:effectLst/>
                        </a:rPr>
                        <a:t>Visual Cue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rPr>
                        <a:t>After shoes are put on, the therapist would point to the shoe as a visual reminder and might also say “what about this?”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extLst>
                  <a:ext uri="{0D108BD9-81ED-4DB2-BD59-A6C34878D82A}">
                    <a16:rowId xmlns:a16="http://schemas.microsoft.com/office/drawing/2014/main" val="3333606587"/>
                  </a:ext>
                </a:extLst>
              </a:tr>
              <a:tr h="838413">
                <a:tc>
                  <a:txBody>
                    <a:bodyPr/>
                    <a:lstStyle/>
                    <a:p>
                      <a:pPr marL="0" marR="0">
                        <a:spcBef>
                          <a:spcPts val="0"/>
                        </a:spcBef>
                        <a:spcAft>
                          <a:spcPts val="0"/>
                        </a:spcAft>
                      </a:pPr>
                      <a:r>
                        <a:rPr lang="en-US" sz="2000">
                          <a:effectLst/>
                        </a:rPr>
                        <a:t>Level 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a:effectLst/>
                        </a:rPr>
                        <a:t>Verbal Directive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rPr>
                        <a:t>After shoes are put on the therapist would say “tie your shoes”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extLst>
                  <a:ext uri="{0D108BD9-81ED-4DB2-BD59-A6C34878D82A}">
                    <a16:rowId xmlns:a16="http://schemas.microsoft.com/office/drawing/2014/main" val="586149949"/>
                  </a:ext>
                </a:extLst>
              </a:tr>
              <a:tr h="1125029">
                <a:tc>
                  <a:txBody>
                    <a:bodyPr/>
                    <a:lstStyle/>
                    <a:p>
                      <a:pPr marL="0" marR="0">
                        <a:spcBef>
                          <a:spcPts val="0"/>
                        </a:spcBef>
                        <a:spcAft>
                          <a:spcPts val="0"/>
                        </a:spcAft>
                      </a:pPr>
                      <a:r>
                        <a:rPr lang="en-US" sz="2000">
                          <a:effectLst/>
                        </a:rPr>
                        <a:t>Level 2 (also level 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a:effectLst/>
                        </a:rPr>
                        <a:t>Demonstration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rPr>
                        <a:t>Therapist would demonstrate the activity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extLst>
                  <a:ext uri="{0D108BD9-81ED-4DB2-BD59-A6C34878D82A}">
                    <a16:rowId xmlns:a16="http://schemas.microsoft.com/office/drawing/2014/main" val="424206540"/>
                  </a:ext>
                </a:extLst>
              </a:tr>
              <a:tr h="1125029">
                <a:tc>
                  <a:txBody>
                    <a:bodyPr/>
                    <a:lstStyle/>
                    <a:p>
                      <a:pPr marL="0" marR="0">
                        <a:spcBef>
                          <a:spcPts val="0"/>
                        </a:spcBef>
                        <a:spcAft>
                          <a:spcPts val="0"/>
                        </a:spcAft>
                      </a:pPr>
                      <a:r>
                        <a:rPr lang="en-US" sz="2000">
                          <a:effectLst/>
                        </a:rPr>
                        <a:t>Level 1 (also level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a:effectLst/>
                        </a:rPr>
                        <a:t>Hand over Hand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tc>
                  <a:txBody>
                    <a:bodyPr/>
                    <a:lstStyle/>
                    <a:p>
                      <a:pPr marL="0" marR="0">
                        <a:spcBef>
                          <a:spcPts val="0"/>
                        </a:spcBef>
                        <a:spcAft>
                          <a:spcPts val="0"/>
                        </a:spcAft>
                      </a:pPr>
                      <a:r>
                        <a:rPr lang="en-US" sz="2000" dirty="0">
                          <a:effectLst/>
                        </a:rPr>
                        <a:t>For this level hand over hand assist, as well as talking through the process is needed.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567" marR="45567" marT="0" marB="0"/>
                </a:tc>
                <a:extLst>
                  <a:ext uri="{0D108BD9-81ED-4DB2-BD59-A6C34878D82A}">
                    <a16:rowId xmlns:a16="http://schemas.microsoft.com/office/drawing/2014/main" val="1668759173"/>
                  </a:ext>
                </a:extLst>
              </a:tr>
            </a:tbl>
          </a:graphicData>
        </a:graphic>
      </p:graphicFrame>
    </p:spTree>
    <p:extLst>
      <p:ext uri="{BB962C8B-B14F-4D97-AF65-F5344CB8AC3E}">
        <p14:creationId xmlns:p14="http://schemas.microsoft.com/office/powerpoint/2010/main" val="6821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E68-D340-447F-B557-31A3E4B12807}"/>
              </a:ext>
            </a:extLst>
          </p:cNvPr>
          <p:cNvSpPr>
            <a:spLocks noGrp="1"/>
          </p:cNvSpPr>
          <p:nvPr>
            <p:ph type="title"/>
          </p:nvPr>
        </p:nvSpPr>
        <p:spPr/>
        <p:txBody>
          <a:bodyPr/>
          <a:lstStyle/>
          <a:p>
            <a:r>
              <a:rPr lang="en-US" dirty="0"/>
              <a:t>Patterns of performance </a:t>
            </a:r>
          </a:p>
        </p:txBody>
      </p:sp>
      <p:sp>
        <p:nvSpPr>
          <p:cNvPr id="3" name="Content Placeholder 2">
            <a:extLst>
              <a:ext uri="{FF2B5EF4-FFF2-40B4-BE49-F238E27FC236}">
                <a16:creationId xmlns:a16="http://schemas.microsoft.com/office/drawing/2014/main" id="{28749294-EA52-4D13-855C-D8E500B0C540}"/>
              </a:ext>
            </a:extLst>
          </p:cNvPr>
          <p:cNvSpPr>
            <a:spLocks noGrp="1"/>
          </p:cNvSpPr>
          <p:nvPr>
            <p:ph idx="1"/>
          </p:nvPr>
        </p:nvSpPr>
        <p:spPr/>
        <p:txBody>
          <a:bodyPr>
            <a:normAutofit/>
          </a:bodyPr>
          <a:lstStyle/>
          <a:p>
            <a:r>
              <a:rPr lang="en-US" sz="2400" dirty="0"/>
              <a:t>Level 6:  </a:t>
            </a:r>
          </a:p>
          <a:p>
            <a:pPr lvl="1"/>
            <a:r>
              <a:rPr lang="en-US" sz="2400" dirty="0"/>
              <a:t>Efficient and error free performance</a:t>
            </a:r>
          </a:p>
          <a:p>
            <a:r>
              <a:rPr lang="en-US" sz="2400" dirty="0"/>
              <a:t>Level 5:  </a:t>
            </a:r>
          </a:p>
          <a:p>
            <a:pPr lvl="1"/>
            <a:r>
              <a:rPr lang="en-US" sz="2400" dirty="0"/>
              <a:t>Can process multiple written, verbal, visual, and contextual cues</a:t>
            </a:r>
          </a:p>
          <a:p>
            <a:pPr lvl="1"/>
            <a:r>
              <a:rPr lang="en-US" sz="2400" dirty="0"/>
              <a:t>Has mild working memory/executive function impairments</a:t>
            </a:r>
          </a:p>
          <a:p>
            <a:pPr lvl="1"/>
            <a:r>
              <a:rPr lang="en-US" sz="2400" dirty="0"/>
              <a:t>May be slow or inefficient</a:t>
            </a:r>
          </a:p>
          <a:p>
            <a:pPr lvl="1"/>
            <a:r>
              <a:rPr lang="en-US" sz="2400" dirty="0"/>
              <a:t>May make overt errors that they can correct.  </a:t>
            </a:r>
          </a:p>
        </p:txBody>
      </p:sp>
    </p:spTree>
    <p:extLst>
      <p:ext uri="{BB962C8B-B14F-4D97-AF65-F5344CB8AC3E}">
        <p14:creationId xmlns:p14="http://schemas.microsoft.com/office/powerpoint/2010/main" val="284590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2A6E-425A-49D5-81DA-D338121850C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8EC8F5C-2742-4350-823B-563099DCCBEA}"/>
              </a:ext>
            </a:extLst>
          </p:cNvPr>
          <p:cNvSpPr>
            <a:spLocks noGrp="1"/>
          </p:cNvSpPr>
          <p:nvPr>
            <p:ph idx="1"/>
          </p:nvPr>
        </p:nvSpPr>
        <p:spPr/>
        <p:txBody>
          <a:bodyPr/>
          <a:lstStyle/>
          <a:p>
            <a:r>
              <a:rPr lang="en-US" dirty="0"/>
              <a:t>1.  Describe the six cognitive levels of function and the modes of performance that subdivide the levels.</a:t>
            </a:r>
          </a:p>
          <a:p>
            <a:r>
              <a:rPr lang="en-US" dirty="0"/>
              <a:t>2.  Perform the Cognitive Performance Test to evaluate cognitive level of function. </a:t>
            </a:r>
          </a:p>
          <a:p>
            <a:r>
              <a:rPr lang="en-US" dirty="0"/>
              <a:t>3.  Interpret and document the results of the Cognitive Performance Test. </a:t>
            </a:r>
          </a:p>
          <a:p>
            <a:endParaRPr lang="en-US" dirty="0"/>
          </a:p>
        </p:txBody>
      </p:sp>
    </p:spTree>
    <p:extLst>
      <p:ext uri="{BB962C8B-B14F-4D97-AF65-F5344CB8AC3E}">
        <p14:creationId xmlns:p14="http://schemas.microsoft.com/office/powerpoint/2010/main" val="170500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747B-6BB1-4F69-9487-39FA4DACEE3A}"/>
              </a:ext>
            </a:extLst>
          </p:cNvPr>
          <p:cNvSpPr>
            <a:spLocks noGrp="1"/>
          </p:cNvSpPr>
          <p:nvPr>
            <p:ph type="title"/>
          </p:nvPr>
        </p:nvSpPr>
        <p:spPr/>
        <p:txBody>
          <a:bodyPr/>
          <a:lstStyle/>
          <a:p>
            <a:r>
              <a:rPr lang="en-US" dirty="0"/>
              <a:t>Patterns of performance </a:t>
            </a:r>
          </a:p>
        </p:txBody>
      </p:sp>
      <p:sp>
        <p:nvSpPr>
          <p:cNvPr id="3" name="Content Placeholder 2">
            <a:extLst>
              <a:ext uri="{FF2B5EF4-FFF2-40B4-BE49-F238E27FC236}">
                <a16:creationId xmlns:a16="http://schemas.microsoft.com/office/drawing/2014/main" id="{8347E3F3-BF6C-4992-9631-85F9D83CA1DF}"/>
              </a:ext>
            </a:extLst>
          </p:cNvPr>
          <p:cNvSpPr>
            <a:spLocks noGrp="1"/>
          </p:cNvSpPr>
          <p:nvPr>
            <p:ph idx="1"/>
          </p:nvPr>
        </p:nvSpPr>
        <p:spPr/>
        <p:txBody>
          <a:bodyPr>
            <a:normAutofit/>
          </a:bodyPr>
          <a:lstStyle/>
          <a:p>
            <a:r>
              <a:rPr lang="en-US" sz="2400" dirty="0"/>
              <a:t>Level 4:</a:t>
            </a:r>
          </a:p>
          <a:p>
            <a:pPr lvl="1"/>
            <a:r>
              <a:rPr lang="en-US" sz="2400" dirty="0"/>
              <a:t>Cannot act on multiple task details and contextual directions</a:t>
            </a:r>
          </a:p>
          <a:p>
            <a:pPr lvl="1"/>
            <a:r>
              <a:rPr lang="en-US" sz="2400" dirty="0"/>
              <a:t>Needs redirections and cues</a:t>
            </a:r>
          </a:p>
          <a:p>
            <a:pPr lvl="1"/>
            <a:r>
              <a:rPr lang="en-US" sz="2400" dirty="0"/>
              <a:t>Can retain the goal of each task</a:t>
            </a:r>
          </a:p>
          <a:p>
            <a:pPr lvl="1"/>
            <a:r>
              <a:rPr lang="en-US" sz="2400" dirty="0"/>
              <a:t>Not able to pay attention to simultaneous details</a:t>
            </a:r>
          </a:p>
          <a:p>
            <a:pPr lvl="1"/>
            <a:r>
              <a:rPr lang="en-US" sz="2400" dirty="0"/>
              <a:t>(example:  different belt sizes and prices</a:t>
            </a:r>
          </a:p>
          <a:p>
            <a:pPr lvl="1"/>
            <a:r>
              <a:rPr lang="en-US" sz="2400" dirty="0"/>
              <a:t>Can’t inhibit the distractor props (example:  belts that cost too much)</a:t>
            </a:r>
          </a:p>
        </p:txBody>
      </p:sp>
    </p:spTree>
    <p:extLst>
      <p:ext uri="{BB962C8B-B14F-4D97-AF65-F5344CB8AC3E}">
        <p14:creationId xmlns:p14="http://schemas.microsoft.com/office/powerpoint/2010/main" val="249855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5961-C789-49AC-B07E-99813C5C0470}"/>
              </a:ext>
            </a:extLst>
          </p:cNvPr>
          <p:cNvSpPr>
            <a:spLocks noGrp="1"/>
          </p:cNvSpPr>
          <p:nvPr>
            <p:ph type="title"/>
          </p:nvPr>
        </p:nvSpPr>
        <p:spPr/>
        <p:txBody>
          <a:bodyPr/>
          <a:lstStyle/>
          <a:p>
            <a:r>
              <a:rPr lang="en-US" dirty="0"/>
              <a:t>Patterns of performance </a:t>
            </a:r>
          </a:p>
        </p:txBody>
      </p:sp>
      <p:sp>
        <p:nvSpPr>
          <p:cNvPr id="3" name="Content Placeholder 2">
            <a:extLst>
              <a:ext uri="{FF2B5EF4-FFF2-40B4-BE49-F238E27FC236}">
                <a16:creationId xmlns:a16="http://schemas.microsoft.com/office/drawing/2014/main" id="{E62D69FF-8FA5-4C77-BAE9-8E1445C33722}"/>
              </a:ext>
            </a:extLst>
          </p:cNvPr>
          <p:cNvSpPr>
            <a:spLocks noGrp="1"/>
          </p:cNvSpPr>
          <p:nvPr>
            <p:ph idx="1"/>
          </p:nvPr>
        </p:nvSpPr>
        <p:spPr/>
        <p:txBody>
          <a:bodyPr/>
          <a:lstStyle/>
          <a:p>
            <a:r>
              <a:rPr lang="en-US" sz="2400" dirty="0"/>
              <a:t>Level 3:</a:t>
            </a:r>
          </a:p>
          <a:p>
            <a:pPr lvl="1"/>
            <a:r>
              <a:rPr lang="en-US" sz="2400" dirty="0"/>
              <a:t>Working memory/executive functioning impairments are severe</a:t>
            </a:r>
          </a:p>
          <a:p>
            <a:pPr lvl="1"/>
            <a:r>
              <a:rPr lang="en-US" sz="2400" dirty="0"/>
              <a:t>Relies on procedural recognition memories to use objects</a:t>
            </a:r>
          </a:p>
          <a:p>
            <a:pPr lvl="1"/>
            <a:r>
              <a:rPr lang="en-US" sz="2400" dirty="0"/>
              <a:t>Not goal directed so they lose sight of the intended outcome of the task</a:t>
            </a:r>
          </a:p>
          <a:p>
            <a:pPr lvl="1"/>
            <a:endParaRPr lang="en-US" dirty="0"/>
          </a:p>
        </p:txBody>
      </p:sp>
    </p:spTree>
    <p:extLst>
      <p:ext uri="{BB962C8B-B14F-4D97-AF65-F5344CB8AC3E}">
        <p14:creationId xmlns:p14="http://schemas.microsoft.com/office/powerpoint/2010/main" val="71470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EE31-D2C1-4ECE-AE47-2212231716C4}"/>
              </a:ext>
            </a:extLst>
          </p:cNvPr>
          <p:cNvSpPr>
            <a:spLocks noGrp="1"/>
          </p:cNvSpPr>
          <p:nvPr>
            <p:ph type="title"/>
          </p:nvPr>
        </p:nvSpPr>
        <p:spPr/>
        <p:txBody>
          <a:bodyPr/>
          <a:lstStyle/>
          <a:p>
            <a:r>
              <a:rPr lang="en-US" dirty="0"/>
              <a:t>Patterns of performance </a:t>
            </a:r>
          </a:p>
        </p:txBody>
      </p:sp>
      <p:sp>
        <p:nvSpPr>
          <p:cNvPr id="3" name="Content Placeholder 2">
            <a:extLst>
              <a:ext uri="{FF2B5EF4-FFF2-40B4-BE49-F238E27FC236}">
                <a16:creationId xmlns:a16="http://schemas.microsoft.com/office/drawing/2014/main" id="{17D62052-AC87-4F0A-A0C9-48980EABCDF1}"/>
              </a:ext>
            </a:extLst>
          </p:cNvPr>
          <p:cNvSpPr>
            <a:spLocks noGrp="1"/>
          </p:cNvSpPr>
          <p:nvPr>
            <p:ph idx="1"/>
          </p:nvPr>
        </p:nvSpPr>
        <p:spPr/>
        <p:txBody>
          <a:bodyPr>
            <a:normAutofit/>
          </a:bodyPr>
          <a:lstStyle/>
          <a:p>
            <a:r>
              <a:rPr lang="en-US" sz="2400" dirty="0"/>
              <a:t>Level 2:</a:t>
            </a:r>
          </a:p>
          <a:p>
            <a:pPr lvl="1"/>
            <a:r>
              <a:rPr lang="en-US" sz="2400" dirty="0"/>
              <a:t>Touches or holds props </a:t>
            </a:r>
          </a:p>
          <a:p>
            <a:pPr lvl="1"/>
            <a:r>
              <a:rPr lang="en-US" sz="2400" dirty="0"/>
              <a:t>Cannot use objects or perform tasks</a:t>
            </a:r>
          </a:p>
          <a:p>
            <a:pPr lvl="1"/>
            <a:r>
              <a:rPr lang="en-US" sz="2400" dirty="0"/>
              <a:t>I would not use with level 2</a:t>
            </a:r>
          </a:p>
        </p:txBody>
      </p:sp>
    </p:spTree>
    <p:extLst>
      <p:ext uri="{BB962C8B-B14F-4D97-AF65-F5344CB8AC3E}">
        <p14:creationId xmlns:p14="http://schemas.microsoft.com/office/powerpoint/2010/main" val="254928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F8E-2F82-4F13-97FD-E898069B544C}"/>
              </a:ext>
            </a:extLst>
          </p:cNvPr>
          <p:cNvSpPr>
            <a:spLocks noGrp="1"/>
          </p:cNvSpPr>
          <p:nvPr>
            <p:ph type="title"/>
          </p:nvPr>
        </p:nvSpPr>
        <p:spPr/>
        <p:txBody>
          <a:bodyPr/>
          <a:lstStyle/>
          <a:p>
            <a:r>
              <a:rPr lang="en-US" dirty="0"/>
              <a:t>Home Assessment</a:t>
            </a:r>
          </a:p>
        </p:txBody>
      </p:sp>
      <p:sp>
        <p:nvSpPr>
          <p:cNvPr id="3" name="Content Placeholder 2">
            <a:extLst>
              <a:ext uri="{FF2B5EF4-FFF2-40B4-BE49-F238E27FC236}">
                <a16:creationId xmlns:a16="http://schemas.microsoft.com/office/drawing/2014/main" id="{AA61370D-3397-499B-A846-8EFF04BB29B3}"/>
              </a:ext>
            </a:extLst>
          </p:cNvPr>
          <p:cNvSpPr>
            <a:spLocks noGrp="1"/>
          </p:cNvSpPr>
          <p:nvPr>
            <p:ph idx="1"/>
          </p:nvPr>
        </p:nvSpPr>
        <p:spPr/>
        <p:txBody>
          <a:bodyPr/>
          <a:lstStyle/>
          <a:p>
            <a:r>
              <a:rPr lang="en-US" dirty="0"/>
              <a:t>Does not allow for using all of the 7 tasks</a:t>
            </a:r>
          </a:p>
          <a:p>
            <a:r>
              <a:rPr lang="en-US" dirty="0"/>
              <a:t>Dress and travel are not portable</a:t>
            </a:r>
          </a:p>
          <a:p>
            <a:r>
              <a:rPr lang="en-US" dirty="0"/>
              <a:t>Toast is cumbersome to bring</a:t>
            </a:r>
          </a:p>
          <a:p>
            <a:r>
              <a:rPr lang="en-US" dirty="0"/>
              <a:t>Cannot use patients personal belongings</a:t>
            </a:r>
          </a:p>
          <a:p>
            <a:endParaRPr lang="en-US" dirty="0"/>
          </a:p>
        </p:txBody>
      </p:sp>
    </p:spTree>
    <p:extLst>
      <p:ext uri="{BB962C8B-B14F-4D97-AF65-F5344CB8AC3E}">
        <p14:creationId xmlns:p14="http://schemas.microsoft.com/office/powerpoint/2010/main" val="77633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en-US" altLang="en-US" dirty="0"/>
              <a:t>CPT Videos</a:t>
            </a:r>
          </a:p>
        </p:txBody>
      </p:sp>
      <p:sp>
        <p:nvSpPr>
          <p:cNvPr id="39939" name="Rectangle 3"/>
          <p:cNvSpPr>
            <a:spLocks noGrp="1" noChangeArrowheads="1"/>
          </p:cNvSpPr>
          <p:nvPr>
            <p:ph type="subTitle" idx="1"/>
          </p:nvPr>
        </p:nvSpPr>
        <p:spPr/>
        <p:txBody>
          <a:bodyPr/>
          <a:lstStyle/>
          <a:p>
            <a:pPr eaLnBrk="1" hangingPunct="1"/>
            <a:endParaRPr lang="en-US" altLang="en-US"/>
          </a:p>
        </p:txBody>
      </p:sp>
    </p:spTree>
    <p:extLst>
      <p:ext uri="{BB962C8B-B14F-4D97-AF65-F5344CB8AC3E}">
        <p14:creationId xmlns:p14="http://schemas.microsoft.com/office/powerpoint/2010/main" val="2647714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pPr eaLnBrk="1" hangingPunct="1"/>
            <a:r>
              <a:rPr lang="en-US" altLang="en-US"/>
              <a:t>LEVELS OF ASSIST</a:t>
            </a:r>
          </a:p>
        </p:txBody>
      </p:sp>
      <p:sp>
        <p:nvSpPr>
          <p:cNvPr id="2" name="Subtitle 1">
            <a:extLst>
              <a:ext uri="{FF2B5EF4-FFF2-40B4-BE49-F238E27FC236}">
                <a16:creationId xmlns:a16="http://schemas.microsoft.com/office/drawing/2014/main" id="{28C00F4E-AEAB-4FCE-A8A1-50D1CB031D10}"/>
              </a:ext>
            </a:extLst>
          </p:cNvPr>
          <p:cNvSpPr>
            <a:spLocks noGrp="1"/>
          </p:cNvSpPr>
          <p:nvPr>
            <p:ph type="subTitle" idx="1"/>
          </p:nvPr>
        </p:nvSpPr>
        <p:spPr/>
        <p:txBody>
          <a:bodyPr/>
          <a:lstStyle/>
          <a:p>
            <a:r>
              <a:rPr lang="en-US" dirty="0"/>
              <a:t>Discharge Planning</a:t>
            </a:r>
          </a:p>
        </p:txBody>
      </p:sp>
    </p:spTree>
    <p:extLst>
      <p:ext uri="{BB962C8B-B14F-4D97-AF65-F5344CB8AC3E}">
        <p14:creationId xmlns:p14="http://schemas.microsoft.com/office/powerpoint/2010/main" val="1727328061"/>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93800" y="508000"/>
            <a:ext cx="9601200" cy="990600"/>
          </a:xfrm>
        </p:spPr>
        <p:txBody>
          <a:bodyPr/>
          <a:lstStyle/>
          <a:p>
            <a:pPr eaLnBrk="1" hangingPunct="1"/>
            <a:r>
              <a:rPr lang="en-US" altLang="en-US" dirty="0"/>
              <a:t>Levels of Assistance and Discharge </a:t>
            </a:r>
          </a:p>
        </p:txBody>
      </p:sp>
      <p:sp>
        <p:nvSpPr>
          <p:cNvPr id="146435" name="Rectangle 3"/>
          <p:cNvSpPr>
            <a:spLocks noGrp="1" noChangeArrowheads="1"/>
          </p:cNvSpPr>
          <p:nvPr>
            <p:ph type="body" idx="1"/>
          </p:nvPr>
        </p:nvSpPr>
        <p:spPr/>
        <p:txBody>
          <a:bodyPr/>
          <a:lstStyle/>
          <a:p>
            <a:pPr eaLnBrk="1" hangingPunct="1"/>
            <a:r>
              <a:rPr lang="en-US" altLang="en-US" dirty="0"/>
              <a:t> </a:t>
            </a:r>
            <a:r>
              <a:rPr lang="en-US" altLang="en-US" sz="2400" dirty="0"/>
              <a:t>1:  24 hours nursing care</a:t>
            </a:r>
          </a:p>
          <a:p>
            <a:pPr eaLnBrk="1" hangingPunct="1"/>
            <a:r>
              <a:rPr lang="en-US" altLang="en-US" sz="2400" dirty="0"/>
              <a:t> 2:  24 hour nursing care</a:t>
            </a:r>
          </a:p>
          <a:p>
            <a:pPr eaLnBrk="1" hangingPunct="1"/>
            <a:r>
              <a:rPr lang="en-US" altLang="en-US" sz="2400" dirty="0"/>
              <a:t> 3:  24 hour supervision</a:t>
            </a:r>
          </a:p>
          <a:p>
            <a:pPr eaLnBrk="1" hangingPunct="1"/>
            <a:r>
              <a:rPr lang="en-US" altLang="en-US" sz="2400" dirty="0"/>
              <a:t> 4.0:  24 hour supervision</a:t>
            </a:r>
          </a:p>
          <a:p>
            <a:pPr eaLnBrk="1" hangingPunct="1"/>
            <a:r>
              <a:rPr lang="en-US" altLang="en-US" dirty="0"/>
              <a:t>4.2:   24 hour supervision </a:t>
            </a:r>
            <a:endParaRPr lang="en-US" altLang="en-US" sz="2400" dirty="0"/>
          </a:p>
          <a:p>
            <a:pPr eaLnBrk="1" hangingPunct="1"/>
            <a:r>
              <a:rPr lang="en-US" altLang="en-US" sz="2400" dirty="0"/>
              <a:t> 4.4:  Live with someone with daily checks</a:t>
            </a:r>
          </a:p>
          <a:p>
            <a:pPr eaLnBrk="1" hangingPunct="1"/>
            <a:r>
              <a:rPr lang="en-US" altLang="en-US" sz="2400" dirty="0"/>
              <a:t> 4.6:  Live alone with daily checks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068700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6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4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6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dirty="0"/>
              <a:t>Levels of Assistance and Discharge </a:t>
            </a:r>
          </a:p>
        </p:txBody>
      </p:sp>
      <p:sp>
        <p:nvSpPr>
          <p:cNvPr id="148483" name="Rectangle 3"/>
          <p:cNvSpPr>
            <a:spLocks noGrp="1" noChangeArrowheads="1"/>
          </p:cNvSpPr>
          <p:nvPr>
            <p:ph type="body" idx="1"/>
          </p:nvPr>
        </p:nvSpPr>
        <p:spPr/>
        <p:txBody>
          <a:bodyPr>
            <a:normAutofit/>
          </a:bodyPr>
          <a:lstStyle/>
          <a:p>
            <a:pPr eaLnBrk="1" hangingPunct="1"/>
            <a:r>
              <a:rPr lang="en-US" altLang="en-US" sz="2800" dirty="0"/>
              <a:t>5.0:  Live alone with weekly checks</a:t>
            </a:r>
          </a:p>
          <a:p>
            <a:r>
              <a:rPr lang="en-US" altLang="en-US" sz="2800" dirty="0"/>
              <a:t>5.2:  Live alone with weekly checks</a:t>
            </a:r>
          </a:p>
          <a:p>
            <a:pPr eaLnBrk="1" hangingPunct="1"/>
            <a:r>
              <a:rPr lang="en-US" altLang="en-US" sz="2800" dirty="0"/>
              <a:t>5.4:  Live alone, have job with wide margin for error</a:t>
            </a:r>
          </a:p>
          <a:p>
            <a:pPr eaLnBrk="1" hangingPunct="1"/>
            <a:r>
              <a:rPr lang="en-US" altLang="en-US" sz="2800" dirty="0"/>
              <a:t>5.6:  Live alone but need consistency</a:t>
            </a:r>
          </a:p>
          <a:p>
            <a:pPr eaLnBrk="1" hangingPunct="1"/>
            <a:r>
              <a:rPr lang="en-US" altLang="en-US" sz="2800" dirty="0"/>
              <a:t>5.8:  Live alone and work independently</a:t>
            </a:r>
          </a:p>
        </p:txBody>
      </p:sp>
    </p:spTree>
    <p:extLst>
      <p:ext uri="{BB962C8B-B14F-4D97-AF65-F5344CB8AC3E}">
        <p14:creationId xmlns:p14="http://schemas.microsoft.com/office/powerpoint/2010/main" val="89095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8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3200" dirty="0"/>
              <a:t>Allen Cognitive Network:  </a:t>
            </a:r>
            <a:r>
              <a:rPr lang="en-US" sz="3200" dirty="0">
                <a:hlinkClick r:id="rId3"/>
              </a:rPr>
              <a:t>https://www.allen-cognitive-network.org/</a:t>
            </a:r>
            <a:endParaRPr lang="en-US" sz="3200" dirty="0"/>
          </a:p>
          <a:p>
            <a:r>
              <a:rPr lang="en-US" sz="3200" dirty="0">
                <a:hlinkClick r:id="rId4"/>
              </a:rPr>
              <a:t>https://www.therapro.com/Browse-Category/Cognitive-Assessments/Cognitive-Performance-Test.html</a:t>
            </a:r>
            <a:endParaRPr lang="en-US" sz="3200" dirty="0"/>
          </a:p>
          <a:p>
            <a:r>
              <a:rPr lang="en-US" dirty="0"/>
              <a:t>Allen, C., Earhart, C., &amp; Blue, T., (1995)</a:t>
            </a:r>
            <a:r>
              <a:rPr lang="en-US" u="sng" dirty="0"/>
              <a:t> Understanding Cognitive Performance Modes.  </a:t>
            </a:r>
            <a:r>
              <a:rPr lang="en-US" dirty="0"/>
              <a:t>Ormond Beach, FL:  Allen Conferences, Inc.</a:t>
            </a:r>
          </a:p>
          <a:p>
            <a:endParaRPr lang="en-US" sz="3200" dirty="0"/>
          </a:p>
        </p:txBody>
      </p:sp>
    </p:spTree>
    <p:extLst>
      <p:ext uri="{BB962C8B-B14F-4D97-AF65-F5344CB8AC3E}">
        <p14:creationId xmlns:p14="http://schemas.microsoft.com/office/powerpoint/2010/main" val="429315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CBD9-18A6-4530-8D8D-7ABD00CCD213}"/>
              </a:ext>
            </a:extLst>
          </p:cNvPr>
          <p:cNvSpPr>
            <a:spLocks noGrp="1"/>
          </p:cNvSpPr>
          <p:nvPr>
            <p:ph type="title"/>
          </p:nvPr>
        </p:nvSpPr>
        <p:spPr/>
        <p:txBody>
          <a:bodyPr/>
          <a:lstStyle/>
          <a:p>
            <a:r>
              <a:rPr lang="en-US" dirty="0"/>
              <a:t>Level I:  Automatic Actions </a:t>
            </a:r>
          </a:p>
        </p:txBody>
      </p:sp>
      <p:sp>
        <p:nvSpPr>
          <p:cNvPr id="3" name="Content Placeholder 2">
            <a:extLst>
              <a:ext uri="{FF2B5EF4-FFF2-40B4-BE49-F238E27FC236}">
                <a16:creationId xmlns:a16="http://schemas.microsoft.com/office/drawing/2014/main" id="{F739760D-681B-49FF-A355-0A63A931F8E0}"/>
              </a:ext>
            </a:extLst>
          </p:cNvPr>
          <p:cNvSpPr>
            <a:spLocks noGrp="1"/>
          </p:cNvSpPr>
          <p:nvPr>
            <p:ph idx="1"/>
          </p:nvPr>
        </p:nvSpPr>
        <p:spPr/>
        <p:txBody>
          <a:bodyPr/>
          <a:lstStyle/>
          <a:p>
            <a:r>
              <a:rPr lang="en-US" dirty="0"/>
              <a:t>Field of awareness:  12-14” in front</a:t>
            </a:r>
          </a:p>
          <a:p>
            <a:r>
              <a:rPr lang="en-US" dirty="0"/>
              <a:t>Pays attention to 5 senses</a:t>
            </a:r>
          </a:p>
          <a:p>
            <a:r>
              <a:rPr lang="en-US" dirty="0"/>
              <a:t>Not aware of hands or other body parts</a:t>
            </a:r>
          </a:p>
          <a:p>
            <a:r>
              <a:rPr lang="en-US" dirty="0"/>
              <a:t>Communicates with grunts/grimaces</a:t>
            </a:r>
          </a:p>
          <a:p>
            <a:r>
              <a:rPr lang="en-US" dirty="0"/>
              <a:t>Priorities</a:t>
            </a:r>
          </a:p>
          <a:p>
            <a:pPr lvl="1"/>
            <a:r>
              <a:rPr lang="en-US" dirty="0"/>
              <a:t>Safety with swallow</a:t>
            </a:r>
          </a:p>
          <a:p>
            <a:pPr lvl="1"/>
            <a:r>
              <a:rPr lang="en-US" dirty="0"/>
              <a:t>Bed and wheelchair positioning</a:t>
            </a:r>
          </a:p>
          <a:p>
            <a:pPr lvl="1"/>
            <a:r>
              <a:rPr lang="en-US" dirty="0"/>
              <a:t>Contracture management</a:t>
            </a:r>
          </a:p>
          <a:p>
            <a:pPr lvl="1"/>
            <a:r>
              <a:rPr lang="en-US" dirty="0"/>
              <a:t>Wound prevention</a:t>
            </a:r>
          </a:p>
          <a:p>
            <a:pPr lvl="1"/>
            <a:r>
              <a:rPr lang="en-US" dirty="0"/>
              <a:t>Sensory Stimulation</a:t>
            </a:r>
          </a:p>
          <a:p>
            <a:pPr marL="274320" lvl="1" indent="0">
              <a:buNone/>
            </a:pPr>
            <a:endParaRPr lang="en-US" dirty="0"/>
          </a:p>
        </p:txBody>
      </p:sp>
    </p:spTree>
    <p:extLst>
      <p:ext uri="{BB962C8B-B14F-4D97-AF65-F5344CB8AC3E}">
        <p14:creationId xmlns:p14="http://schemas.microsoft.com/office/powerpoint/2010/main" val="132301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89D2E-E872-475A-A59C-84747C2DD66B}"/>
              </a:ext>
            </a:extLst>
          </p:cNvPr>
          <p:cNvSpPr>
            <a:spLocks noGrp="1"/>
          </p:cNvSpPr>
          <p:nvPr>
            <p:ph idx="1"/>
          </p:nvPr>
        </p:nvSpPr>
        <p:spPr/>
        <p:txBody>
          <a:bodyPr/>
          <a:lstStyle/>
          <a:p>
            <a:r>
              <a:rPr lang="en-US" dirty="0"/>
              <a:t>1.4:  Tracks objects, turns head, swallows</a:t>
            </a:r>
          </a:p>
          <a:p>
            <a:r>
              <a:rPr lang="en-US" dirty="0"/>
              <a:t>1.6:  Moves in bed</a:t>
            </a:r>
          </a:p>
          <a:p>
            <a:r>
              <a:rPr lang="en-US" dirty="0"/>
              <a:t>1.8:  Raising body parts for protection</a:t>
            </a:r>
          </a:p>
          <a:p>
            <a:endParaRPr lang="en-US" dirty="0"/>
          </a:p>
        </p:txBody>
      </p:sp>
      <p:sp>
        <p:nvSpPr>
          <p:cNvPr id="3" name="Title 2">
            <a:extLst>
              <a:ext uri="{FF2B5EF4-FFF2-40B4-BE49-F238E27FC236}">
                <a16:creationId xmlns:a16="http://schemas.microsoft.com/office/drawing/2014/main" id="{FBC28488-F3DB-4B56-8C67-FA9895D76AA5}"/>
              </a:ext>
            </a:extLst>
          </p:cNvPr>
          <p:cNvSpPr>
            <a:spLocks noGrp="1"/>
          </p:cNvSpPr>
          <p:nvPr>
            <p:ph type="title"/>
          </p:nvPr>
        </p:nvSpPr>
        <p:spPr/>
        <p:txBody>
          <a:bodyPr/>
          <a:lstStyle/>
          <a:p>
            <a:r>
              <a:rPr lang="en-US" dirty="0"/>
              <a:t>Level I:  Important Modes</a:t>
            </a:r>
          </a:p>
        </p:txBody>
      </p:sp>
    </p:spTree>
    <p:extLst>
      <p:ext uri="{BB962C8B-B14F-4D97-AF65-F5344CB8AC3E}">
        <p14:creationId xmlns:p14="http://schemas.microsoft.com/office/powerpoint/2010/main" val="9749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AD2C-5435-48F8-935A-6A6EDA6A6B46}"/>
              </a:ext>
            </a:extLst>
          </p:cNvPr>
          <p:cNvSpPr>
            <a:spLocks noGrp="1"/>
          </p:cNvSpPr>
          <p:nvPr>
            <p:ph idx="1"/>
          </p:nvPr>
        </p:nvSpPr>
        <p:spPr/>
        <p:txBody>
          <a:bodyPr/>
          <a:lstStyle/>
          <a:p>
            <a:r>
              <a:rPr lang="en-US" dirty="0"/>
              <a:t>Field of awareness:  12-24” in front</a:t>
            </a:r>
          </a:p>
          <a:p>
            <a:r>
              <a:rPr lang="en-US" dirty="0"/>
              <a:t>Still not aware of hands or other body parts</a:t>
            </a:r>
          </a:p>
          <a:p>
            <a:r>
              <a:rPr lang="en-US" dirty="0"/>
              <a:t>Communicates with simple one word or short phrases</a:t>
            </a:r>
          </a:p>
          <a:p>
            <a:r>
              <a:rPr lang="en-US" dirty="0"/>
              <a:t>Priorities for Therapy </a:t>
            </a:r>
          </a:p>
          <a:p>
            <a:pPr lvl="1"/>
            <a:r>
              <a:rPr lang="en-US" dirty="0"/>
              <a:t>Same as Level I</a:t>
            </a:r>
          </a:p>
          <a:p>
            <a:pPr lvl="1"/>
            <a:r>
              <a:rPr lang="en-US" dirty="0"/>
              <a:t>Safe mobility/Fall prevention</a:t>
            </a:r>
          </a:p>
          <a:p>
            <a:pPr lvl="1"/>
            <a:r>
              <a:rPr lang="en-US" dirty="0"/>
              <a:t>Transfer training</a:t>
            </a:r>
          </a:p>
          <a:p>
            <a:pPr lvl="1"/>
            <a:r>
              <a:rPr lang="en-US" dirty="0"/>
              <a:t>Finger feeding (2.8)</a:t>
            </a:r>
          </a:p>
          <a:p>
            <a:pPr lvl="1"/>
            <a:r>
              <a:rPr lang="en-US" dirty="0"/>
              <a:t>Hydration </a:t>
            </a:r>
          </a:p>
          <a:p>
            <a:pPr lvl="1"/>
            <a:endParaRPr lang="en-US" dirty="0"/>
          </a:p>
          <a:p>
            <a:endParaRPr lang="en-US" dirty="0"/>
          </a:p>
        </p:txBody>
      </p:sp>
      <p:sp>
        <p:nvSpPr>
          <p:cNvPr id="3" name="Title 2">
            <a:extLst>
              <a:ext uri="{FF2B5EF4-FFF2-40B4-BE49-F238E27FC236}">
                <a16:creationId xmlns:a16="http://schemas.microsoft.com/office/drawing/2014/main" id="{C0E9F9C4-5F4A-4BDC-8B3C-18F2B0861A38}"/>
              </a:ext>
            </a:extLst>
          </p:cNvPr>
          <p:cNvSpPr>
            <a:spLocks noGrp="1"/>
          </p:cNvSpPr>
          <p:nvPr>
            <p:ph type="title"/>
          </p:nvPr>
        </p:nvSpPr>
        <p:spPr/>
        <p:txBody>
          <a:bodyPr/>
          <a:lstStyle/>
          <a:p>
            <a:r>
              <a:rPr lang="en-US" dirty="0"/>
              <a:t>Level II:  Postural Actions </a:t>
            </a:r>
          </a:p>
        </p:txBody>
      </p:sp>
    </p:spTree>
    <p:extLst>
      <p:ext uri="{BB962C8B-B14F-4D97-AF65-F5344CB8AC3E}">
        <p14:creationId xmlns:p14="http://schemas.microsoft.com/office/powerpoint/2010/main" val="190823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1F5E1-0B82-4B11-9D64-0E83A588C49D}"/>
              </a:ext>
            </a:extLst>
          </p:cNvPr>
          <p:cNvSpPr>
            <a:spLocks noGrp="1"/>
          </p:cNvSpPr>
          <p:nvPr>
            <p:ph idx="1"/>
          </p:nvPr>
        </p:nvSpPr>
        <p:spPr/>
        <p:txBody>
          <a:bodyPr/>
          <a:lstStyle/>
          <a:p>
            <a:r>
              <a:rPr lang="en-US" dirty="0"/>
              <a:t>2.0:  Overcomes gravity</a:t>
            </a:r>
          </a:p>
          <a:p>
            <a:r>
              <a:rPr lang="en-US" dirty="0"/>
              <a:t>2.2:  Stands and has righting reactions</a:t>
            </a:r>
          </a:p>
          <a:p>
            <a:r>
              <a:rPr lang="en-US" dirty="0"/>
              <a:t>2.4:  Walks</a:t>
            </a:r>
          </a:p>
          <a:p>
            <a:r>
              <a:rPr lang="en-US" dirty="0"/>
              <a:t>2.6:  Scans below knees, follows gross motor demonstration</a:t>
            </a:r>
          </a:p>
          <a:p>
            <a:r>
              <a:rPr lang="en-US" dirty="0"/>
              <a:t>2.8:  Grabs bars</a:t>
            </a:r>
          </a:p>
          <a:p>
            <a:endParaRPr lang="en-US" dirty="0"/>
          </a:p>
        </p:txBody>
      </p:sp>
      <p:sp>
        <p:nvSpPr>
          <p:cNvPr id="3" name="Title 2">
            <a:extLst>
              <a:ext uri="{FF2B5EF4-FFF2-40B4-BE49-F238E27FC236}">
                <a16:creationId xmlns:a16="http://schemas.microsoft.com/office/drawing/2014/main" id="{D7EC23BE-C43B-4605-BE6F-3C36CF748C93}"/>
              </a:ext>
            </a:extLst>
          </p:cNvPr>
          <p:cNvSpPr>
            <a:spLocks noGrp="1"/>
          </p:cNvSpPr>
          <p:nvPr>
            <p:ph type="title"/>
          </p:nvPr>
        </p:nvSpPr>
        <p:spPr/>
        <p:txBody>
          <a:bodyPr/>
          <a:lstStyle/>
          <a:p>
            <a:r>
              <a:rPr lang="en-US" dirty="0"/>
              <a:t>Level II:  Important Modes</a:t>
            </a:r>
          </a:p>
        </p:txBody>
      </p:sp>
    </p:spTree>
    <p:extLst>
      <p:ext uri="{BB962C8B-B14F-4D97-AF65-F5344CB8AC3E}">
        <p14:creationId xmlns:p14="http://schemas.microsoft.com/office/powerpoint/2010/main" val="31485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C7C2E0-BCA3-4140-8E57-91149A6230F0}"/>
              </a:ext>
            </a:extLst>
          </p:cNvPr>
          <p:cNvSpPr>
            <a:spLocks noGrp="1"/>
          </p:cNvSpPr>
          <p:nvPr>
            <p:ph idx="1"/>
          </p:nvPr>
        </p:nvSpPr>
        <p:spPr/>
        <p:txBody>
          <a:bodyPr/>
          <a:lstStyle/>
          <a:p>
            <a:r>
              <a:rPr lang="en-US" dirty="0"/>
              <a:t>Field of awareness:  12-24” in front</a:t>
            </a:r>
          </a:p>
          <a:p>
            <a:r>
              <a:rPr lang="en-US" dirty="0"/>
              <a:t>Full body awareness</a:t>
            </a:r>
          </a:p>
          <a:p>
            <a:r>
              <a:rPr lang="en-US" dirty="0"/>
              <a:t>Can do some ADL’s but quality of performance is poor</a:t>
            </a:r>
          </a:p>
          <a:p>
            <a:r>
              <a:rPr lang="en-US" dirty="0"/>
              <a:t>Repetitive motor actions</a:t>
            </a:r>
          </a:p>
          <a:p>
            <a:r>
              <a:rPr lang="en-US" dirty="0"/>
              <a:t>Restless pacers, layers clothing</a:t>
            </a:r>
          </a:p>
          <a:p>
            <a:r>
              <a:rPr lang="en-US" dirty="0"/>
              <a:t>Rummage and hoard</a:t>
            </a:r>
          </a:p>
          <a:p>
            <a:r>
              <a:rPr lang="en-US" dirty="0"/>
              <a:t>Not goal directed</a:t>
            </a:r>
          </a:p>
          <a:p>
            <a:r>
              <a:rPr lang="en-US" dirty="0"/>
              <a:t>Need constant verbal directives to initiate and sustain actions</a:t>
            </a:r>
          </a:p>
          <a:p>
            <a:r>
              <a:rPr lang="en-US" dirty="0"/>
              <a:t>Do not understand cause and effect</a:t>
            </a:r>
          </a:p>
          <a:p>
            <a:r>
              <a:rPr lang="en-US" dirty="0"/>
              <a:t>Tunnel vision</a:t>
            </a:r>
          </a:p>
          <a:p>
            <a:r>
              <a:rPr lang="en-US" dirty="0"/>
              <a:t>Communication:  Immediate interests </a:t>
            </a:r>
          </a:p>
        </p:txBody>
      </p:sp>
      <p:sp>
        <p:nvSpPr>
          <p:cNvPr id="3" name="Title 2">
            <a:extLst>
              <a:ext uri="{FF2B5EF4-FFF2-40B4-BE49-F238E27FC236}">
                <a16:creationId xmlns:a16="http://schemas.microsoft.com/office/drawing/2014/main" id="{5152DBD6-8CDD-4F80-92E2-8F09B64B79D1}"/>
              </a:ext>
            </a:extLst>
          </p:cNvPr>
          <p:cNvSpPr>
            <a:spLocks noGrp="1"/>
          </p:cNvSpPr>
          <p:nvPr>
            <p:ph type="title"/>
          </p:nvPr>
        </p:nvSpPr>
        <p:spPr/>
        <p:txBody>
          <a:bodyPr/>
          <a:lstStyle/>
          <a:p>
            <a:r>
              <a:rPr lang="en-US" dirty="0"/>
              <a:t>Level III:  Manual Actions </a:t>
            </a:r>
          </a:p>
        </p:txBody>
      </p:sp>
    </p:spTree>
    <p:extLst>
      <p:ext uri="{BB962C8B-B14F-4D97-AF65-F5344CB8AC3E}">
        <p14:creationId xmlns:p14="http://schemas.microsoft.com/office/powerpoint/2010/main" val="263322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CB7C5D-9DAC-4F74-AE85-E32BC0937FB2}"/>
              </a:ext>
            </a:extLst>
          </p:cNvPr>
          <p:cNvSpPr>
            <a:spLocks noGrp="1"/>
          </p:cNvSpPr>
          <p:nvPr>
            <p:ph idx="1"/>
          </p:nvPr>
        </p:nvSpPr>
        <p:spPr/>
        <p:txBody>
          <a:bodyPr/>
          <a:lstStyle/>
          <a:p>
            <a:r>
              <a:rPr lang="en-US" dirty="0"/>
              <a:t>3.4: Put things in rows.  Can learn to find own bathroom/bedroom</a:t>
            </a:r>
          </a:p>
          <a:p>
            <a:r>
              <a:rPr lang="en-US" dirty="0"/>
              <a:t>3.6:  Will sort things by 2’s </a:t>
            </a:r>
          </a:p>
          <a:p>
            <a:r>
              <a:rPr lang="en-US" dirty="0"/>
              <a:t>3.8: “I’m done”</a:t>
            </a:r>
          </a:p>
          <a:p>
            <a:endParaRPr lang="en-US" dirty="0"/>
          </a:p>
        </p:txBody>
      </p:sp>
      <p:sp>
        <p:nvSpPr>
          <p:cNvPr id="3" name="Title 2">
            <a:extLst>
              <a:ext uri="{FF2B5EF4-FFF2-40B4-BE49-F238E27FC236}">
                <a16:creationId xmlns:a16="http://schemas.microsoft.com/office/drawing/2014/main" id="{AD3CC73F-0B01-4CEA-AF68-337A16B52E7C}"/>
              </a:ext>
            </a:extLst>
          </p:cNvPr>
          <p:cNvSpPr>
            <a:spLocks noGrp="1"/>
          </p:cNvSpPr>
          <p:nvPr>
            <p:ph type="title"/>
          </p:nvPr>
        </p:nvSpPr>
        <p:spPr/>
        <p:txBody>
          <a:bodyPr/>
          <a:lstStyle/>
          <a:p>
            <a:r>
              <a:rPr lang="en-US" dirty="0"/>
              <a:t>Level III:  Important Modes</a:t>
            </a:r>
          </a:p>
        </p:txBody>
      </p:sp>
    </p:spTree>
    <p:extLst>
      <p:ext uri="{BB962C8B-B14F-4D97-AF65-F5344CB8AC3E}">
        <p14:creationId xmlns:p14="http://schemas.microsoft.com/office/powerpoint/2010/main" val="411189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0A9DEB-E1FB-400E-8FEE-4549ACABE5BB}"/>
              </a:ext>
            </a:extLst>
          </p:cNvPr>
          <p:cNvSpPr>
            <a:spLocks noGrp="1"/>
          </p:cNvSpPr>
          <p:nvPr>
            <p:ph idx="1"/>
          </p:nvPr>
        </p:nvSpPr>
        <p:spPr/>
        <p:txBody>
          <a:bodyPr/>
          <a:lstStyle/>
          <a:p>
            <a:r>
              <a:rPr lang="en-US" dirty="0"/>
              <a:t>4.0-4.2 Field of awareness:  12-24”</a:t>
            </a:r>
          </a:p>
          <a:p>
            <a:r>
              <a:rPr lang="en-US" dirty="0"/>
              <a:t>4.4 Field of awareness: 3-4 feet right left front</a:t>
            </a:r>
          </a:p>
          <a:p>
            <a:r>
              <a:rPr lang="en-US" dirty="0"/>
              <a:t>4.6 Field of awareness:  Immediate environment</a:t>
            </a:r>
          </a:p>
          <a:p>
            <a:r>
              <a:rPr lang="en-US" dirty="0"/>
              <a:t>Can do new learning but is situation specific</a:t>
            </a:r>
          </a:p>
          <a:p>
            <a:r>
              <a:rPr lang="en-US" dirty="0"/>
              <a:t>Can’t generalize</a:t>
            </a:r>
          </a:p>
          <a:p>
            <a:r>
              <a:rPr lang="en-US" dirty="0"/>
              <a:t>Needs striking visual cues</a:t>
            </a:r>
          </a:p>
          <a:p>
            <a:r>
              <a:rPr lang="en-US" dirty="0"/>
              <a:t>Improved quality of ADL performance </a:t>
            </a:r>
          </a:p>
          <a:p>
            <a:r>
              <a:rPr lang="en-US" dirty="0"/>
              <a:t>The “great </a:t>
            </a:r>
            <a:r>
              <a:rPr lang="en-US" dirty="0" err="1"/>
              <a:t>foolers</a:t>
            </a:r>
            <a:r>
              <a:rPr lang="en-US" dirty="0"/>
              <a:t>”</a:t>
            </a:r>
          </a:p>
          <a:p>
            <a:endParaRPr lang="en-US" dirty="0"/>
          </a:p>
        </p:txBody>
      </p:sp>
      <p:sp>
        <p:nvSpPr>
          <p:cNvPr id="3" name="Title 2">
            <a:extLst>
              <a:ext uri="{FF2B5EF4-FFF2-40B4-BE49-F238E27FC236}">
                <a16:creationId xmlns:a16="http://schemas.microsoft.com/office/drawing/2014/main" id="{7C7EBAE5-4BBB-4BCC-9DE4-65E709E39AE3}"/>
              </a:ext>
            </a:extLst>
          </p:cNvPr>
          <p:cNvSpPr>
            <a:spLocks noGrp="1"/>
          </p:cNvSpPr>
          <p:nvPr>
            <p:ph type="title"/>
          </p:nvPr>
        </p:nvSpPr>
        <p:spPr/>
        <p:txBody>
          <a:bodyPr/>
          <a:lstStyle/>
          <a:p>
            <a:r>
              <a:rPr lang="en-US" dirty="0"/>
              <a:t>Level IV:  Goal Directed Activity</a:t>
            </a:r>
          </a:p>
        </p:txBody>
      </p:sp>
    </p:spTree>
    <p:extLst>
      <p:ext uri="{BB962C8B-B14F-4D97-AF65-F5344CB8AC3E}">
        <p14:creationId xmlns:p14="http://schemas.microsoft.com/office/powerpoint/2010/main" val="77272998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8AF61-0EFE-4B67-AC63-165AA360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A9C098-A058-4A59-AA77-E2402053F600}">
  <ds:schemaRefs>
    <ds:schemaRef ds:uri="http://schemas.microsoft.com/office/infopath/2007/PartnerControls"/>
    <ds:schemaRef ds:uri="http://purl.org/dc/dcmitype/"/>
    <ds:schemaRef ds:uri="71af3243-3dd4-4a8d-8c0d-dd76da1f02a5"/>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16c05727-aa75-4e4a-9b5f-8a80a1165891"/>
    <ds:schemaRef ds:uri="http://purl.org/dc/terms/"/>
  </ds:schemaRefs>
</ds:datastoreItem>
</file>

<file path=customXml/itemProps3.xml><?xml version="1.0" encoding="utf-8"?>
<ds:datastoreItem xmlns:ds="http://schemas.openxmlformats.org/officeDocument/2006/customXml" ds:itemID="{8CEA0254-3646-4633-AE89-92733C2D69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 design</Template>
  <TotalTime>0</TotalTime>
  <Words>1609</Words>
  <Application>Microsoft Office PowerPoint</Application>
  <PresentationFormat>Widescreen</PresentationFormat>
  <Paragraphs>240</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Corbel</vt:lpstr>
      <vt:lpstr>Times New Roman</vt:lpstr>
      <vt:lpstr>Wingdings 2</vt:lpstr>
      <vt:lpstr>Frame</vt:lpstr>
      <vt:lpstr> </vt:lpstr>
      <vt:lpstr>Objectives</vt:lpstr>
      <vt:lpstr>Level I:  Automatic Actions </vt:lpstr>
      <vt:lpstr>Level I:  Important Modes</vt:lpstr>
      <vt:lpstr>Level II:  Postural Actions </vt:lpstr>
      <vt:lpstr>Level II:  Important Modes</vt:lpstr>
      <vt:lpstr>Level III:  Manual Actions </vt:lpstr>
      <vt:lpstr>Level III:  Important Modes</vt:lpstr>
      <vt:lpstr>Level IV:  Goal Directed Activity</vt:lpstr>
      <vt:lpstr>Level IV:  Important Modes</vt:lpstr>
      <vt:lpstr>Level V:  Independent Learning</vt:lpstr>
      <vt:lpstr>Level V:  Important Modes</vt:lpstr>
      <vt:lpstr>Level VI:  Planned Actions</vt:lpstr>
      <vt:lpstr>Cognitive Performance Test</vt:lpstr>
      <vt:lpstr>Factors that Skew the CPT Score</vt:lpstr>
      <vt:lpstr>Administration of the CPT</vt:lpstr>
      <vt:lpstr>Hierarchy of Cues</vt:lpstr>
      <vt:lpstr>PowerPoint Presentation</vt:lpstr>
      <vt:lpstr>Patterns of performance </vt:lpstr>
      <vt:lpstr>Patterns of performance </vt:lpstr>
      <vt:lpstr>Patterns of performance </vt:lpstr>
      <vt:lpstr>Patterns of performance </vt:lpstr>
      <vt:lpstr>Home Assessment</vt:lpstr>
      <vt:lpstr>CPT Videos</vt:lpstr>
      <vt:lpstr>LEVELS OF ASSIST</vt:lpstr>
      <vt:lpstr>Levels of Assistance and Discharge </vt:lpstr>
      <vt:lpstr>Levels of Assistance and Discharge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2019-11-06T16:48:01Z</dcterms:created>
  <dcterms:modified xsi:type="dcterms:W3CDTF">2019-11-13T17:43:44Z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